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9" r:id="rId2"/>
    <p:sldId id="272" r:id="rId3"/>
    <p:sldId id="268" r:id="rId4"/>
    <p:sldId id="269" r:id="rId5"/>
    <p:sldId id="274" r:id="rId6"/>
    <p:sldId id="280" r:id="rId7"/>
    <p:sldId id="275" r:id="rId8"/>
    <p:sldId id="276" r:id="rId9"/>
    <p:sldId id="279" r:id="rId10"/>
    <p:sldId id="278" r:id="rId11"/>
  </p:sldIdLst>
  <p:sldSz cx="9144000" cy="6858000" type="screen4x3"/>
  <p:notesSz cx="6797675" cy="9928225"/>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D6EB"/>
    <a:srgbClr val="93ADD7"/>
    <a:srgbClr val="3E5882"/>
    <a:srgbClr val="5D85C3"/>
    <a:srgbClr val="7F7F7F"/>
    <a:srgbClr val="1F2C41"/>
    <a:srgbClr val="D6E0F0"/>
    <a:srgbClr val="AEC2E1"/>
    <a:srgbClr val="85A3D2"/>
    <a:srgbClr val="4563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1188" autoAdjust="0"/>
  </p:normalViewPr>
  <p:slideViewPr>
    <p:cSldViewPr snapToObjects="1">
      <p:cViewPr varScale="1">
        <p:scale>
          <a:sx n="111" d="100"/>
          <a:sy n="111" d="100"/>
        </p:scale>
        <p:origin x="1596"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Objects="1">
      <p:cViewPr varScale="1">
        <p:scale>
          <a:sx n="81" d="100"/>
          <a:sy n="81" d="100"/>
        </p:scale>
        <p:origin x="399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188825" y="420572"/>
            <a:ext cx="5356316" cy="424018"/>
          </a:xfrm>
          <a:prstGeom prst="rect">
            <a:avLst/>
          </a:prstGeom>
          <a:noFill/>
          <a:ln w="9525">
            <a:noFill/>
            <a:miter lim="800000"/>
            <a:headEnd/>
            <a:tailEnd/>
          </a:ln>
          <a:effectLst/>
        </p:spPr>
        <p:txBody>
          <a:bodyPr vert="horz" wrap="square" lIns="107470" tIns="0" rIns="0" bIns="0" numCol="1" anchor="ctr" anchorCtr="0" compatLnSpc="1">
            <a:prstTxWarp prst="textNoShape">
              <a:avLst/>
            </a:prstTxWarp>
          </a:bodyPr>
          <a:lstStyle>
            <a:lvl1pPr>
              <a:lnSpc>
                <a:spcPts val="1293"/>
              </a:lnSpc>
              <a:defRPr sz="1000" b="1">
                <a:latin typeface="Stafford" pitchFamily="2" charset="0"/>
              </a:defRPr>
            </a:lvl1pPr>
          </a:lstStyle>
          <a:p>
            <a:endParaRPr lang="de-DE"/>
          </a:p>
        </p:txBody>
      </p:sp>
      <p:sp>
        <p:nvSpPr>
          <p:cNvPr id="50179" name="Rectangle 3"/>
          <p:cNvSpPr>
            <a:spLocks noGrp="1" noChangeArrowheads="1"/>
          </p:cNvSpPr>
          <p:nvPr>
            <p:ph type="dt" sz="quarter" idx="1"/>
          </p:nvPr>
        </p:nvSpPr>
        <p:spPr bwMode="auto">
          <a:xfrm>
            <a:off x="188827" y="9302541"/>
            <a:ext cx="1318623" cy="28267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b="1">
                <a:latin typeface="Stafford" pitchFamily="2" charset="0"/>
              </a:defRPr>
            </a:lvl1pPr>
          </a:lstStyle>
          <a:p>
            <a:fld id="{A32DC80D-291A-4ABB-A78B-0417274A267C}" type="datetime4">
              <a:rPr lang="de-DE"/>
              <a:pPr/>
              <a:t>8. Februar 2024</a:t>
            </a:fld>
            <a:endParaRPr lang="de-DE"/>
          </a:p>
        </p:txBody>
      </p:sp>
      <p:sp>
        <p:nvSpPr>
          <p:cNvPr id="50180" name="Rectangle 4"/>
          <p:cNvSpPr>
            <a:spLocks noGrp="1" noChangeArrowheads="1"/>
          </p:cNvSpPr>
          <p:nvPr>
            <p:ph type="ftr" sz="quarter" idx="2"/>
          </p:nvPr>
        </p:nvSpPr>
        <p:spPr bwMode="auto">
          <a:xfrm>
            <a:off x="1507448" y="9302541"/>
            <a:ext cx="4424782" cy="28267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b="1">
                <a:latin typeface="Stafford" pitchFamily="2" charset="0"/>
              </a:defRPr>
            </a:lvl1pPr>
          </a:lstStyle>
          <a:p>
            <a:r>
              <a:rPr lang="de-DE"/>
              <a:t>|  </a:t>
            </a:r>
          </a:p>
        </p:txBody>
      </p:sp>
      <p:sp>
        <p:nvSpPr>
          <p:cNvPr id="50181" name="Rectangle 5"/>
          <p:cNvSpPr>
            <a:spLocks noGrp="1" noChangeArrowheads="1"/>
          </p:cNvSpPr>
          <p:nvPr>
            <p:ph type="sldNum" sz="quarter" idx="3"/>
          </p:nvPr>
        </p:nvSpPr>
        <p:spPr bwMode="auto">
          <a:xfrm>
            <a:off x="5946394" y="9302541"/>
            <a:ext cx="664032" cy="28267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b="1">
                <a:latin typeface="Stafford" pitchFamily="2" charset="0"/>
              </a:defRPr>
            </a:lvl1pPr>
          </a:lstStyle>
          <a:p>
            <a:r>
              <a:rPr lang="de-DE"/>
              <a:t>|  </a:t>
            </a:r>
            <a:fld id="{C7CC2173-B0D1-45F1-9D54-E33B7353DA19}" type="slidenum">
              <a:rPr lang="de-DE"/>
              <a:pPr/>
              <a:t>‹Nr.›</a:t>
            </a:fld>
            <a:endParaRPr lang="de-DE"/>
          </a:p>
        </p:txBody>
      </p:sp>
      <p:pic>
        <p:nvPicPr>
          <p:cNvPr id="50182" name="Picture 6" descr="tud_logo"/>
          <p:cNvPicPr>
            <a:picLocks noChangeAspect="1" noChangeArrowheads="1"/>
          </p:cNvPicPr>
          <p:nvPr/>
        </p:nvPicPr>
        <p:blipFill>
          <a:blip r:embed="rId2" cstate="print"/>
          <a:srcRect/>
          <a:stretch>
            <a:fillRect/>
          </a:stretch>
        </p:blipFill>
        <p:spPr bwMode="auto">
          <a:xfrm>
            <a:off x="5689907" y="391271"/>
            <a:ext cx="920519" cy="453319"/>
          </a:xfrm>
          <a:prstGeom prst="rect">
            <a:avLst/>
          </a:prstGeom>
          <a:noFill/>
        </p:spPr>
      </p:pic>
      <p:sp>
        <p:nvSpPr>
          <p:cNvPr id="50183" name="Rectangle 7"/>
          <p:cNvSpPr>
            <a:spLocks noChangeArrowheads="1"/>
          </p:cNvSpPr>
          <p:nvPr/>
        </p:nvSpPr>
        <p:spPr bwMode="auto">
          <a:xfrm>
            <a:off x="188825" y="194774"/>
            <a:ext cx="6421601" cy="156852"/>
          </a:xfrm>
          <a:prstGeom prst="rect">
            <a:avLst/>
          </a:prstGeom>
          <a:solidFill>
            <a:srgbClr val="B5B5B5"/>
          </a:solidFill>
          <a:ln w="9525">
            <a:noFill/>
            <a:miter lim="800000"/>
            <a:headEnd/>
            <a:tailEnd/>
          </a:ln>
          <a:effectLst/>
        </p:spPr>
        <p:txBody>
          <a:bodyPr wrap="none" lIns="90991" tIns="45496" rIns="90991" bIns="45496" anchor="ctr"/>
          <a:lstStyle/>
          <a:p>
            <a:endParaRPr lang="de-DE"/>
          </a:p>
        </p:txBody>
      </p:sp>
      <p:sp>
        <p:nvSpPr>
          <p:cNvPr id="50184" name="Line 8"/>
          <p:cNvSpPr>
            <a:spLocks noChangeShapeType="1"/>
          </p:cNvSpPr>
          <p:nvPr/>
        </p:nvSpPr>
        <p:spPr bwMode="auto">
          <a:xfrm>
            <a:off x="188825" y="391269"/>
            <a:ext cx="6421601" cy="0"/>
          </a:xfrm>
          <a:prstGeom prst="line">
            <a:avLst/>
          </a:prstGeom>
          <a:noFill/>
          <a:ln w="15240">
            <a:solidFill>
              <a:schemeClr val="tx1"/>
            </a:solidFill>
            <a:round/>
            <a:headEnd/>
            <a:tailEnd/>
          </a:ln>
          <a:effectLst/>
        </p:spPr>
        <p:txBody>
          <a:bodyPr lIns="90991" tIns="45496" rIns="90991" bIns="45496"/>
          <a:lstStyle/>
          <a:p>
            <a:endParaRPr lang="de-DE"/>
          </a:p>
        </p:txBody>
      </p:sp>
      <p:sp>
        <p:nvSpPr>
          <p:cNvPr id="50185" name="Line 9"/>
          <p:cNvSpPr>
            <a:spLocks noChangeShapeType="1"/>
          </p:cNvSpPr>
          <p:nvPr/>
        </p:nvSpPr>
        <p:spPr bwMode="auto">
          <a:xfrm>
            <a:off x="188825" y="9224976"/>
            <a:ext cx="6421601" cy="0"/>
          </a:xfrm>
          <a:prstGeom prst="line">
            <a:avLst/>
          </a:prstGeom>
          <a:noFill/>
          <a:ln w="7620">
            <a:solidFill>
              <a:schemeClr val="tx1"/>
            </a:solidFill>
            <a:round/>
            <a:headEnd/>
            <a:tailEnd/>
          </a:ln>
          <a:effectLst/>
        </p:spPr>
        <p:txBody>
          <a:bodyPr lIns="90991" tIns="45496" rIns="90991" bIns="45496"/>
          <a:lstStyle/>
          <a:p>
            <a:endParaRPr lang="de-DE"/>
          </a:p>
        </p:txBody>
      </p:sp>
      <p:sp>
        <p:nvSpPr>
          <p:cNvPr id="50186" name="Line 10"/>
          <p:cNvSpPr>
            <a:spLocks noChangeShapeType="1"/>
          </p:cNvSpPr>
          <p:nvPr/>
        </p:nvSpPr>
        <p:spPr bwMode="auto">
          <a:xfrm>
            <a:off x="187253" y="844589"/>
            <a:ext cx="6421600" cy="0"/>
          </a:xfrm>
          <a:prstGeom prst="line">
            <a:avLst/>
          </a:prstGeom>
          <a:noFill/>
          <a:ln w="7620">
            <a:solidFill>
              <a:schemeClr val="tx1"/>
            </a:solidFill>
            <a:round/>
            <a:headEnd/>
            <a:tailEnd/>
          </a:ln>
          <a:effectLst/>
        </p:spPr>
        <p:txBody>
          <a:bodyPr lIns="90991" tIns="45496" rIns="90991" bIns="45496"/>
          <a:lstStyle/>
          <a:p>
            <a:endParaRPr lang="de-DE"/>
          </a:p>
        </p:txBody>
      </p:sp>
    </p:spTree>
    <p:extLst>
      <p:ext uri="{BB962C8B-B14F-4D97-AF65-F5344CB8AC3E}">
        <p14:creationId xmlns:p14="http://schemas.microsoft.com/office/powerpoint/2010/main" val="3345007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85" name="Picture 13" descr="tud_logo"/>
          <p:cNvPicPr>
            <a:picLocks noChangeAspect="1" noChangeArrowheads="1"/>
          </p:cNvPicPr>
          <p:nvPr/>
        </p:nvPicPr>
        <p:blipFill>
          <a:blip r:embed="rId2"/>
          <a:srcRect/>
          <a:stretch>
            <a:fillRect/>
          </a:stretch>
        </p:blipFill>
        <p:spPr bwMode="auto">
          <a:xfrm>
            <a:off x="5682040" y="391272"/>
            <a:ext cx="926812" cy="456766"/>
          </a:xfrm>
          <a:prstGeom prst="rect">
            <a:avLst/>
          </a:prstGeom>
          <a:noFill/>
        </p:spPr>
      </p:pic>
      <p:sp>
        <p:nvSpPr>
          <p:cNvPr id="3075" name="Rectangle 3"/>
          <p:cNvSpPr>
            <a:spLocks noGrp="1" noChangeArrowheads="1"/>
          </p:cNvSpPr>
          <p:nvPr>
            <p:ph type="dt" idx="1"/>
          </p:nvPr>
        </p:nvSpPr>
        <p:spPr bwMode="auto">
          <a:xfrm>
            <a:off x="187252" y="9430092"/>
            <a:ext cx="1605006" cy="496412"/>
          </a:xfrm>
          <a:prstGeom prst="rect">
            <a:avLst/>
          </a:prstGeom>
          <a:noFill/>
          <a:ln w="9525">
            <a:noFill/>
            <a:miter lim="800000"/>
            <a:headEnd/>
            <a:tailEnd/>
          </a:ln>
          <a:effectLst/>
        </p:spPr>
        <p:txBody>
          <a:bodyPr vert="horz" wrap="square" lIns="90991" tIns="45496" rIns="90991" bIns="45496" numCol="1" anchor="ctr" anchorCtr="0" compatLnSpc="1">
            <a:prstTxWarp prst="textNoShape">
              <a:avLst/>
            </a:prstTxWarp>
          </a:bodyPr>
          <a:lstStyle>
            <a:lvl1pPr>
              <a:lnSpc>
                <a:spcPts val="1293"/>
              </a:lnSpc>
              <a:defRPr sz="1000">
                <a:latin typeface="Stafford" pitchFamily="2" charset="0"/>
              </a:defRPr>
            </a:lvl1pPr>
          </a:lstStyle>
          <a:p>
            <a:fld id="{065B079B-E513-489A-8A1B-D7C78493EA86}" type="datetime4">
              <a:rPr lang="de-DE"/>
              <a:pPr/>
              <a:t>8. Februar 2024</a:t>
            </a:fld>
            <a:endParaRPr lang="de-DE"/>
          </a:p>
        </p:txBody>
      </p:sp>
      <p:sp>
        <p:nvSpPr>
          <p:cNvPr id="3076" name="Rectangle 4"/>
          <p:cNvSpPr>
            <a:spLocks noGrp="1" noRot="1" noChangeAspect="1" noChangeArrowheads="1" noTextEdit="1"/>
          </p:cNvSpPr>
          <p:nvPr>
            <p:ph type="sldImg" idx="2"/>
          </p:nvPr>
        </p:nvSpPr>
        <p:spPr bwMode="auto">
          <a:xfrm>
            <a:off x="1166813" y="1001713"/>
            <a:ext cx="4446587" cy="3336925"/>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188826" y="4652133"/>
            <a:ext cx="6420026" cy="4650408"/>
          </a:xfrm>
          <a:prstGeom prst="rect">
            <a:avLst/>
          </a:prstGeom>
          <a:noFill/>
          <a:ln w="9525">
            <a:noFill/>
            <a:miter lim="800000"/>
            <a:headEnd/>
            <a:tailEnd/>
          </a:ln>
          <a:effectLst/>
        </p:spPr>
        <p:txBody>
          <a:bodyPr vert="horz" wrap="square" lIns="90991" tIns="45496" rIns="90991" bIns="45496"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3078" name="Rectangle 6"/>
          <p:cNvSpPr>
            <a:spLocks noGrp="1" noChangeArrowheads="1"/>
          </p:cNvSpPr>
          <p:nvPr>
            <p:ph type="ftr" sz="quarter" idx="4"/>
          </p:nvPr>
        </p:nvSpPr>
        <p:spPr bwMode="auto">
          <a:xfrm>
            <a:off x="1792260" y="9430092"/>
            <a:ext cx="4069164" cy="496412"/>
          </a:xfrm>
          <a:prstGeom prst="rect">
            <a:avLst/>
          </a:prstGeom>
          <a:noFill/>
          <a:ln w="9525">
            <a:noFill/>
            <a:miter lim="800000"/>
            <a:headEnd/>
            <a:tailEnd/>
          </a:ln>
          <a:effectLst/>
        </p:spPr>
        <p:txBody>
          <a:bodyPr vert="horz" wrap="square" lIns="90991" tIns="45496" rIns="90991" bIns="45496" numCol="1" anchor="ctr" anchorCtr="0" compatLnSpc="1">
            <a:prstTxWarp prst="textNoShape">
              <a:avLst/>
            </a:prstTxWarp>
          </a:bodyPr>
          <a:lstStyle>
            <a:lvl1pPr>
              <a:lnSpc>
                <a:spcPts val="1293"/>
              </a:lnSpc>
              <a:defRPr sz="1000">
                <a:latin typeface="Stafford" pitchFamily="2" charset="0"/>
              </a:defRPr>
            </a:lvl1pPr>
          </a:lstStyle>
          <a:p>
            <a:r>
              <a:rPr lang="de-DE"/>
              <a:t>|  </a:t>
            </a:r>
          </a:p>
        </p:txBody>
      </p:sp>
      <p:sp>
        <p:nvSpPr>
          <p:cNvPr id="3079" name="Rectangle 7"/>
          <p:cNvSpPr>
            <a:spLocks noGrp="1" noChangeArrowheads="1"/>
          </p:cNvSpPr>
          <p:nvPr>
            <p:ph type="sldNum" sz="quarter" idx="5"/>
          </p:nvPr>
        </p:nvSpPr>
        <p:spPr bwMode="auto">
          <a:xfrm>
            <a:off x="5861423" y="9430092"/>
            <a:ext cx="934681" cy="496412"/>
          </a:xfrm>
          <a:prstGeom prst="rect">
            <a:avLst/>
          </a:prstGeom>
          <a:noFill/>
          <a:ln w="9525">
            <a:noFill/>
            <a:miter lim="800000"/>
            <a:headEnd/>
            <a:tailEnd/>
          </a:ln>
          <a:effectLst/>
        </p:spPr>
        <p:txBody>
          <a:bodyPr vert="horz" wrap="square" lIns="90991" tIns="45496" rIns="90991" bIns="45496" numCol="1" anchor="ctr" anchorCtr="0" compatLnSpc="1">
            <a:prstTxWarp prst="textNoShape">
              <a:avLst/>
            </a:prstTxWarp>
          </a:bodyPr>
          <a:lstStyle>
            <a:lvl1pPr algn="r">
              <a:lnSpc>
                <a:spcPts val="1293"/>
              </a:lnSpc>
              <a:defRPr sz="1000">
                <a:latin typeface="Stafford" pitchFamily="2" charset="0"/>
              </a:defRPr>
            </a:lvl1pPr>
          </a:lstStyle>
          <a:p>
            <a:r>
              <a:rPr lang="de-DE"/>
              <a:t>|  </a:t>
            </a:r>
            <a:fld id="{C36AA9A4-5D0B-4134-89A6-D8B9DAA4F25C}" type="slidenum">
              <a:rPr lang="de-DE"/>
              <a:pPr/>
              <a:t>‹Nr.›</a:t>
            </a:fld>
            <a:endParaRPr lang="de-DE"/>
          </a:p>
        </p:txBody>
      </p:sp>
      <p:sp>
        <p:nvSpPr>
          <p:cNvPr id="3080" name="Rectangle 8"/>
          <p:cNvSpPr>
            <a:spLocks noChangeArrowheads="1"/>
          </p:cNvSpPr>
          <p:nvPr/>
        </p:nvSpPr>
        <p:spPr bwMode="auto">
          <a:xfrm>
            <a:off x="188825" y="420573"/>
            <a:ext cx="5356316" cy="427465"/>
          </a:xfrm>
          <a:prstGeom prst="rect">
            <a:avLst/>
          </a:prstGeom>
          <a:noFill/>
          <a:ln w="9525">
            <a:noFill/>
            <a:miter lim="800000"/>
            <a:headEnd/>
            <a:tailEnd/>
          </a:ln>
          <a:effectLst/>
        </p:spPr>
        <p:txBody>
          <a:bodyPr lIns="107470" tIns="0" rIns="0" bIns="0" anchor="ctr"/>
          <a:lstStyle/>
          <a:p>
            <a:pPr>
              <a:lnSpc>
                <a:spcPts val="1293"/>
              </a:lnSpc>
            </a:pPr>
            <a:endParaRPr lang="de-DE" sz="1000" b="1">
              <a:latin typeface="Stafford" pitchFamily="2" charset="0"/>
            </a:endParaRPr>
          </a:p>
        </p:txBody>
      </p:sp>
      <p:sp>
        <p:nvSpPr>
          <p:cNvPr id="3081" name="Rectangle 9"/>
          <p:cNvSpPr>
            <a:spLocks noChangeArrowheads="1"/>
          </p:cNvSpPr>
          <p:nvPr/>
        </p:nvSpPr>
        <p:spPr bwMode="auto">
          <a:xfrm>
            <a:off x="188825" y="194774"/>
            <a:ext cx="6421601" cy="156852"/>
          </a:xfrm>
          <a:prstGeom prst="rect">
            <a:avLst/>
          </a:prstGeom>
          <a:solidFill>
            <a:srgbClr val="B5B5B5"/>
          </a:solidFill>
          <a:ln w="9525">
            <a:noFill/>
            <a:miter lim="800000"/>
            <a:headEnd/>
            <a:tailEnd/>
          </a:ln>
          <a:effectLst/>
        </p:spPr>
        <p:txBody>
          <a:bodyPr wrap="none" lIns="90991" tIns="45496" rIns="90991" bIns="45496" anchor="ctr"/>
          <a:lstStyle/>
          <a:p>
            <a:endParaRPr lang="de-DE"/>
          </a:p>
        </p:txBody>
      </p:sp>
      <p:sp>
        <p:nvSpPr>
          <p:cNvPr id="3082" name="Line 10"/>
          <p:cNvSpPr>
            <a:spLocks noChangeShapeType="1"/>
          </p:cNvSpPr>
          <p:nvPr/>
        </p:nvSpPr>
        <p:spPr bwMode="auto">
          <a:xfrm>
            <a:off x="188825" y="391269"/>
            <a:ext cx="6421601" cy="0"/>
          </a:xfrm>
          <a:prstGeom prst="line">
            <a:avLst/>
          </a:prstGeom>
          <a:noFill/>
          <a:ln w="15240">
            <a:solidFill>
              <a:schemeClr val="tx1"/>
            </a:solidFill>
            <a:round/>
            <a:headEnd/>
            <a:tailEnd/>
          </a:ln>
          <a:effectLst/>
        </p:spPr>
        <p:txBody>
          <a:bodyPr lIns="90991" tIns="45496" rIns="90991" bIns="45496"/>
          <a:lstStyle/>
          <a:p>
            <a:endParaRPr lang="de-DE"/>
          </a:p>
        </p:txBody>
      </p:sp>
      <p:sp>
        <p:nvSpPr>
          <p:cNvPr id="3083" name="Line 11"/>
          <p:cNvSpPr>
            <a:spLocks noChangeShapeType="1"/>
          </p:cNvSpPr>
          <p:nvPr/>
        </p:nvSpPr>
        <p:spPr bwMode="auto">
          <a:xfrm>
            <a:off x="188825" y="848035"/>
            <a:ext cx="6421601" cy="0"/>
          </a:xfrm>
          <a:prstGeom prst="line">
            <a:avLst/>
          </a:prstGeom>
          <a:noFill/>
          <a:ln w="7620">
            <a:solidFill>
              <a:schemeClr val="tx1"/>
            </a:solidFill>
            <a:round/>
            <a:headEnd/>
            <a:tailEnd/>
          </a:ln>
          <a:effectLst/>
        </p:spPr>
        <p:txBody>
          <a:bodyPr lIns="90991" tIns="45496" rIns="90991" bIns="45496"/>
          <a:lstStyle/>
          <a:p>
            <a:endParaRPr lang="de-DE"/>
          </a:p>
        </p:txBody>
      </p:sp>
      <p:sp>
        <p:nvSpPr>
          <p:cNvPr id="3084" name="Line 12"/>
          <p:cNvSpPr>
            <a:spLocks noChangeShapeType="1"/>
          </p:cNvSpPr>
          <p:nvPr/>
        </p:nvSpPr>
        <p:spPr bwMode="auto">
          <a:xfrm>
            <a:off x="188825" y="9430091"/>
            <a:ext cx="6421601" cy="0"/>
          </a:xfrm>
          <a:prstGeom prst="line">
            <a:avLst/>
          </a:prstGeom>
          <a:noFill/>
          <a:ln w="7620">
            <a:solidFill>
              <a:schemeClr val="tx1"/>
            </a:solidFill>
            <a:round/>
            <a:headEnd/>
            <a:tailEnd/>
          </a:ln>
          <a:effectLst/>
        </p:spPr>
        <p:txBody>
          <a:bodyPr lIns="90991" tIns="45496" rIns="90991" bIns="45496"/>
          <a:lstStyle/>
          <a:p>
            <a:endParaRPr lang="de-DE"/>
          </a:p>
        </p:txBody>
      </p:sp>
      <p:sp>
        <p:nvSpPr>
          <p:cNvPr id="3086" name="Line 14"/>
          <p:cNvSpPr>
            <a:spLocks noChangeShapeType="1"/>
          </p:cNvSpPr>
          <p:nvPr/>
        </p:nvSpPr>
        <p:spPr bwMode="auto">
          <a:xfrm>
            <a:off x="187253" y="4455636"/>
            <a:ext cx="6421600" cy="0"/>
          </a:xfrm>
          <a:prstGeom prst="line">
            <a:avLst/>
          </a:prstGeom>
          <a:noFill/>
          <a:ln w="7620">
            <a:solidFill>
              <a:schemeClr val="tx1"/>
            </a:solidFill>
            <a:round/>
            <a:headEnd/>
            <a:tailEnd/>
          </a:ln>
          <a:effectLst/>
        </p:spPr>
        <p:txBody>
          <a:bodyPr lIns="90991" tIns="45496" rIns="90991" bIns="45496"/>
          <a:lstStyle/>
          <a:p>
            <a:endParaRPr lang="de-DE"/>
          </a:p>
        </p:txBody>
      </p:sp>
    </p:spTree>
    <p:extLst>
      <p:ext uri="{BB962C8B-B14F-4D97-AF65-F5344CB8AC3E}">
        <p14:creationId xmlns:p14="http://schemas.microsoft.com/office/powerpoint/2010/main" val="516787406"/>
      </p:ext>
    </p:extLst>
  </p:cSld>
  <p:clrMap bg1="lt1" tx1="dk1" bg2="lt2" tx2="dk2" accent1="accent1" accent2="accent2" accent3="accent3" accent4="accent4" accent5="accent5" accent6="accent6" hlink="hlink" folHlink="folHlink"/>
  <p:hf hdr="0"/>
  <p:notesStyle>
    <a:lvl1pPr algn="l" rtl="0" fontAlgn="base">
      <a:spcBef>
        <a:spcPct val="10000"/>
      </a:spcBef>
      <a:spcAft>
        <a:spcPct val="0"/>
      </a:spcAft>
      <a:defRPr sz="1200" kern="1200">
        <a:solidFill>
          <a:schemeClr val="tx1"/>
        </a:solidFill>
        <a:latin typeface="Bitstream Charter" pitchFamily="2" charset="0"/>
        <a:ea typeface="+mn-ea"/>
        <a:cs typeface="+mn-cs"/>
      </a:defRPr>
    </a:lvl1pPr>
    <a:lvl2pPr marL="457200" algn="l" rtl="0" fontAlgn="base">
      <a:spcBef>
        <a:spcPct val="10000"/>
      </a:spcBef>
      <a:spcAft>
        <a:spcPct val="0"/>
      </a:spcAft>
      <a:defRPr sz="1200" kern="1200">
        <a:solidFill>
          <a:schemeClr val="tx1"/>
        </a:solidFill>
        <a:latin typeface="Bitstream Charter" pitchFamily="2" charset="0"/>
        <a:ea typeface="+mn-ea"/>
        <a:cs typeface="+mn-cs"/>
      </a:defRPr>
    </a:lvl2pPr>
    <a:lvl3pPr marL="914400" algn="l" rtl="0" fontAlgn="base">
      <a:spcBef>
        <a:spcPct val="10000"/>
      </a:spcBef>
      <a:spcAft>
        <a:spcPct val="0"/>
      </a:spcAft>
      <a:defRPr sz="1200" kern="1200">
        <a:solidFill>
          <a:schemeClr val="tx1"/>
        </a:solidFill>
        <a:latin typeface="Bitstream Charter" pitchFamily="2" charset="0"/>
        <a:ea typeface="+mn-ea"/>
        <a:cs typeface="+mn-cs"/>
      </a:defRPr>
    </a:lvl3pPr>
    <a:lvl4pPr marL="1371600" algn="l" rtl="0" fontAlgn="base">
      <a:spcBef>
        <a:spcPct val="10000"/>
      </a:spcBef>
      <a:spcAft>
        <a:spcPct val="0"/>
      </a:spcAft>
      <a:defRPr sz="1200" kern="1200">
        <a:solidFill>
          <a:schemeClr val="tx1"/>
        </a:solidFill>
        <a:latin typeface="Bitstream Charter" pitchFamily="2" charset="0"/>
        <a:ea typeface="+mn-ea"/>
        <a:cs typeface="+mn-cs"/>
      </a:defRPr>
    </a:lvl4pPr>
    <a:lvl5pPr marL="1828800" algn="l" rtl="0" fontAlgn="base">
      <a:spcBef>
        <a:spcPct val="10000"/>
      </a:spcBef>
      <a:spcAft>
        <a:spcPct val="0"/>
      </a:spcAft>
      <a:defRPr sz="1200" kern="1200">
        <a:solidFill>
          <a:schemeClr val="tx1"/>
        </a:solidFill>
        <a:latin typeface="Bitstream Charter"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A285750-B271-4EC0-95E4-5EB0F1717F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413" y="2459233"/>
            <a:ext cx="8639174" cy="3898725"/>
          </a:xfrm>
          <a:prstGeom prst="rect">
            <a:avLst/>
          </a:prstGeom>
        </p:spPr>
      </p:pic>
      <p:sp>
        <p:nvSpPr>
          <p:cNvPr id="87042" name="Rectangle 2"/>
          <p:cNvSpPr>
            <a:spLocks noChangeArrowheads="1"/>
          </p:cNvSpPr>
          <p:nvPr/>
        </p:nvSpPr>
        <p:spPr bwMode="auto">
          <a:xfrm>
            <a:off x="250825" y="368300"/>
            <a:ext cx="8642350" cy="2089150"/>
          </a:xfrm>
          <a:prstGeom prst="rect">
            <a:avLst/>
          </a:prstGeom>
          <a:solidFill>
            <a:srgbClr val="5D85C3"/>
          </a:solidFill>
          <a:ln w="9525">
            <a:noFill/>
            <a:miter lim="800000"/>
            <a:headEnd/>
            <a:tailEnd/>
          </a:ln>
          <a:effectLst/>
        </p:spPr>
        <p:txBody>
          <a:bodyPr wrap="none" anchor="ctr"/>
          <a:lstStyle/>
          <a:p>
            <a:pPr algn="ctr"/>
            <a:endParaRPr lang="de-DE"/>
          </a:p>
        </p:txBody>
      </p:sp>
      <p:sp>
        <p:nvSpPr>
          <p:cNvPr id="87044" name="Rectangle 4"/>
          <p:cNvSpPr>
            <a:spLocks noGrp="1" noChangeArrowheads="1"/>
          </p:cNvSpPr>
          <p:nvPr>
            <p:ph type="subTitle" idx="1"/>
          </p:nvPr>
        </p:nvSpPr>
        <p:spPr>
          <a:xfrm>
            <a:off x="358775" y="1449388"/>
            <a:ext cx="6642117" cy="944562"/>
          </a:xfrm>
        </p:spPr>
        <p:txBody>
          <a:bodyPr lIns="0" tIns="0" rIns="0" bIns="0"/>
          <a:lstStyle>
            <a:lvl1pPr marL="0" indent="0">
              <a:spcBef>
                <a:spcPct val="0"/>
              </a:spcBef>
              <a:spcAft>
                <a:spcPts val="0"/>
              </a:spcAft>
              <a:buFont typeface="Wingdings" pitchFamily="2" charset="2"/>
              <a:buNone/>
              <a:defRPr b="1">
                <a:solidFill>
                  <a:schemeClr val="bg1"/>
                </a:solidFill>
              </a:defRPr>
            </a:lvl1pPr>
          </a:lstStyle>
          <a:p>
            <a:r>
              <a:rPr lang="de-DE" dirty="0"/>
              <a:t>Formatvorlage des Untertitelmasters durch Klicken bearbeiten</a:t>
            </a:r>
          </a:p>
        </p:txBody>
      </p:sp>
      <p:sp>
        <p:nvSpPr>
          <p:cNvPr id="87048" name="Rectangle 8"/>
          <p:cNvSpPr>
            <a:spLocks noChangeArrowheads="1"/>
          </p:cNvSpPr>
          <p:nvPr/>
        </p:nvSpPr>
        <p:spPr bwMode="auto">
          <a:xfrm>
            <a:off x="250825" y="196850"/>
            <a:ext cx="8642350" cy="144463"/>
          </a:xfrm>
          <a:prstGeom prst="rect">
            <a:avLst/>
          </a:prstGeom>
          <a:solidFill>
            <a:srgbClr val="5D85C3"/>
          </a:solidFill>
          <a:ln w="3175">
            <a:noFill/>
            <a:miter lim="800000"/>
            <a:headEnd/>
            <a:tailEnd/>
          </a:ln>
        </p:spPr>
        <p:txBody>
          <a:bodyPr/>
          <a:lstStyle/>
          <a:p>
            <a:endParaRPr lang="de-DE"/>
          </a:p>
        </p:txBody>
      </p:sp>
      <p:pic>
        <p:nvPicPr>
          <p:cNvPr id="87049" name="Picture 9" descr="tud_logo"/>
          <p:cNvPicPr>
            <a:picLocks noChangeAspect="1" noChangeArrowheads="1"/>
          </p:cNvPicPr>
          <p:nvPr/>
        </p:nvPicPr>
        <p:blipFill>
          <a:blip r:embed="rId3" cstate="print"/>
          <a:srcRect r="5453"/>
          <a:stretch>
            <a:fillRect/>
          </a:stretch>
        </p:blipFill>
        <p:spPr bwMode="auto">
          <a:xfrm>
            <a:off x="7172325" y="657225"/>
            <a:ext cx="1873250" cy="792163"/>
          </a:xfrm>
          <a:prstGeom prst="rect">
            <a:avLst/>
          </a:prstGeom>
          <a:noFill/>
          <a:ln w="9525">
            <a:noFill/>
            <a:miter lim="800000"/>
            <a:headEnd/>
            <a:tailEnd/>
          </a:ln>
        </p:spPr>
      </p:pic>
      <p:sp>
        <p:nvSpPr>
          <p:cNvPr id="87055" name="Line 15"/>
          <p:cNvSpPr>
            <a:spLocks noChangeShapeType="1"/>
          </p:cNvSpPr>
          <p:nvPr/>
        </p:nvSpPr>
        <p:spPr bwMode="auto">
          <a:xfrm>
            <a:off x="252413" y="6357958"/>
            <a:ext cx="8640762" cy="0"/>
          </a:xfrm>
          <a:prstGeom prst="line">
            <a:avLst/>
          </a:prstGeom>
          <a:noFill/>
          <a:ln w="7620">
            <a:solidFill>
              <a:srgbClr val="000000"/>
            </a:solidFill>
            <a:round/>
            <a:headEnd/>
            <a:tailEnd/>
          </a:ln>
        </p:spPr>
        <p:txBody>
          <a:bodyPr/>
          <a:lstStyle/>
          <a:p>
            <a:endParaRPr lang="de-DE"/>
          </a:p>
        </p:txBody>
      </p:sp>
      <p:sp>
        <p:nvSpPr>
          <p:cNvPr id="87058" name="Rectangle 18"/>
          <p:cNvSpPr>
            <a:spLocks noChangeArrowheads="1"/>
          </p:cNvSpPr>
          <p:nvPr/>
        </p:nvSpPr>
        <p:spPr bwMode="auto">
          <a:xfrm>
            <a:off x="250825" y="360363"/>
            <a:ext cx="8640763" cy="14287"/>
          </a:xfrm>
          <a:prstGeom prst="rect">
            <a:avLst/>
          </a:prstGeom>
          <a:solidFill>
            <a:srgbClr val="000000"/>
          </a:solidFill>
          <a:ln w="9525">
            <a:noFill/>
            <a:miter lim="800000"/>
            <a:headEnd/>
            <a:tailEnd/>
          </a:ln>
          <a:effectLst/>
        </p:spPr>
        <p:txBody>
          <a:bodyPr wrap="none" anchor="ctr"/>
          <a:lstStyle/>
          <a:p>
            <a:endParaRPr lang="de-DE"/>
          </a:p>
        </p:txBody>
      </p:sp>
      <p:sp>
        <p:nvSpPr>
          <p:cNvPr id="87059" name="Rectangle 19"/>
          <p:cNvSpPr>
            <a:spLocks noChangeArrowheads="1"/>
          </p:cNvSpPr>
          <p:nvPr/>
        </p:nvSpPr>
        <p:spPr bwMode="auto">
          <a:xfrm>
            <a:off x="250825" y="2457450"/>
            <a:ext cx="8640763" cy="7938"/>
          </a:xfrm>
          <a:prstGeom prst="rect">
            <a:avLst/>
          </a:prstGeom>
          <a:solidFill>
            <a:srgbClr val="000000"/>
          </a:solidFill>
          <a:ln w="9525">
            <a:noFill/>
            <a:miter lim="800000"/>
            <a:headEnd/>
            <a:tailEnd/>
          </a:ln>
          <a:effectLst/>
        </p:spPr>
        <p:txBody>
          <a:bodyPr wrap="none" anchor="ctr"/>
          <a:lstStyle/>
          <a:p>
            <a:endParaRPr lang="de-DE"/>
          </a:p>
        </p:txBody>
      </p:sp>
      <p:sp>
        <p:nvSpPr>
          <p:cNvPr id="12" name="Titel 11"/>
          <p:cNvSpPr>
            <a:spLocks noGrp="1"/>
          </p:cNvSpPr>
          <p:nvPr>
            <p:ph type="title"/>
          </p:nvPr>
        </p:nvSpPr>
        <p:spPr/>
        <p:txBody>
          <a:bodyPr/>
          <a:lstStyle>
            <a:lvl1pPr>
              <a:defRPr>
                <a:solidFill>
                  <a:schemeClr val="bg1"/>
                </a:solidFill>
              </a:defRPr>
            </a:lvl1pPr>
          </a:lstStyle>
          <a:p>
            <a:r>
              <a:rPr lang="de-DE" dirty="0"/>
              <a:t>Titelmasterformat durch Klicken bearbeiten</a:t>
            </a:r>
          </a:p>
        </p:txBody>
      </p:sp>
      <p:sp>
        <p:nvSpPr>
          <p:cNvPr id="15" name="Fußzeilenplatzhalter 3"/>
          <p:cNvSpPr txBox="1">
            <a:spLocks/>
          </p:cNvSpPr>
          <p:nvPr userDrawn="1"/>
        </p:nvSpPr>
        <p:spPr>
          <a:xfrm>
            <a:off x="252413" y="6489700"/>
            <a:ext cx="7200900" cy="23177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Arial" charset="0"/>
                <a:ea typeface="+mn-ea"/>
                <a:cs typeface="Tahoma" pitchFamily="34" charset="0"/>
              </a:rPr>
              <a:t>Fachgebiet Rechnungswesen, Controlling und Wirtschaftsprüfung  |  Prof. Dr. Anette von </a:t>
            </a:r>
            <a:r>
              <a:rPr kumimoji="0" lang="de-DE" sz="1000" b="0" i="0" u="none" strike="noStrike" kern="1200" cap="none" spc="0" normalizeH="0" baseline="0" noProof="0" dirty="0" err="1">
                <a:ln>
                  <a:noFill/>
                </a:ln>
                <a:solidFill>
                  <a:schemeClr val="tx1"/>
                </a:solidFill>
                <a:effectLst/>
                <a:uLnTx/>
                <a:uFillTx/>
                <a:latin typeface="Arial" charset="0"/>
                <a:ea typeface="+mn-ea"/>
                <a:cs typeface="Tahoma" pitchFamily="34" charset="0"/>
              </a:rPr>
              <a:t>Ahsen</a:t>
            </a:r>
            <a:r>
              <a:rPr kumimoji="0" lang="de-DE" sz="1000" b="0" i="0" u="none" strike="noStrike" kern="1200" cap="none" spc="0" normalizeH="0" baseline="0" noProof="0" dirty="0">
                <a:ln>
                  <a:noFill/>
                </a:ln>
                <a:solidFill>
                  <a:schemeClr val="tx1"/>
                </a:solidFill>
                <a:effectLst/>
                <a:uLnTx/>
                <a:uFillTx/>
                <a:latin typeface="Arial" charset="0"/>
                <a:ea typeface="+mn-ea"/>
                <a:cs typeface="Tahoma" pitchFamily="34" charset="0"/>
              </a:rPr>
              <a:t>  |  </a:t>
            </a:r>
            <a:fld id="{8E9B2640-8CD7-45FF-9440-54608BC46479}" type="slidenum">
              <a:rPr kumimoji="0" lang="de-DE" sz="1000" b="0" i="0" u="none" strike="noStrike" kern="1200" cap="none" spc="0" normalizeH="0" baseline="0" noProof="0" smtClean="0">
                <a:ln>
                  <a:noFill/>
                </a:ln>
                <a:solidFill>
                  <a:schemeClr val="tx1"/>
                </a:solidFill>
                <a:effectLst/>
                <a:uLnTx/>
                <a:uFillTx/>
                <a:latin typeface="Arial" charset="0"/>
                <a:ea typeface="+mn-ea"/>
                <a:cs typeface="Tahoma"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‹Nr.›</a:t>
            </a:fld>
            <a:endParaRPr kumimoji="0" lang="de-DE" sz="1000" b="0" i="0" u="none" strike="noStrike" kern="1200" cap="none" spc="0" normalizeH="0" baseline="0" noProof="0" dirty="0">
              <a:ln>
                <a:noFill/>
              </a:ln>
              <a:solidFill>
                <a:schemeClr val="tx1"/>
              </a:solidFill>
              <a:effectLst/>
              <a:uLnTx/>
              <a:uFillTx/>
              <a:latin typeface="Arial" charset="0"/>
              <a:ea typeface="+mn-ea"/>
              <a:cs typeface="Tahoma" pitchFamily="34" charset="0"/>
            </a:endParaRPr>
          </a:p>
        </p:txBody>
      </p:sp>
      <p:pic>
        <p:nvPicPr>
          <p:cNvPr id="13" name="Grafik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70215" y="6458400"/>
            <a:ext cx="822960" cy="298704"/>
          </a:xfrm>
          <a:prstGeom prst="rect">
            <a:avLst/>
          </a:prstGeom>
        </p:spPr>
      </p:pic>
      <p:sp>
        <p:nvSpPr>
          <p:cNvPr id="14" name="Rechteck 13"/>
          <p:cNvSpPr/>
          <p:nvPr userDrawn="1"/>
        </p:nvSpPr>
        <p:spPr>
          <a:xfrm>
            <a:off x="358775" y="5335200"/>
            <a:ext cx="6984776" cy="914400"/>
          </a:xfrm>
          <a:prstGeom prst="rect">
            <a:avLst/>
          </a:prstGeom>
          <a:solidFill>
            <a:schemeClr val="tx1">
              <a:lumMod val="85000"/>
              <a:lumOff val="15000"/>
              <a:alpha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1" dirty="0"/>
              <a:t>Prof. Dr. Anette von Ahsen</a:t>
            </a:r>
            <a:br>
              <a:rPr lang="de-DE" sz="2400" b="1" dirty="0"/>
            </a:br>
            <a:r>
              <a:rPr lang="de-DE" dirty="0"/>
              <a:t>Fachgebiet Rechnungswesen, Controlling und Wirtschaftsprüfung</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4" name="Inhaltsplatzhalter 2"/>
          <p:cNvSpPr>
            <a:spLocks noGrp="1"/>
          </p:cNvSpPr>
          <p:nvPr>
            <p:ph idx="1" hasCustomPrompt="1"/>
          </p:nvPr>
        </p:nvSpPr>
        <p:spPr>
          <a:xfrm>
            <a:off x="359999" y="1619999"/>
            <a:ext cx="8424000" cy="4572000"/>
          </a:xfrm>
        </p:spPr>
        <p:txBody>
          <a:bodyPr/>
          <a:lstStyle>
            <a:lvl1pPr>
              <a:spcBef>
                <a:spcPts val="0"/>
              </a:spcBef>
              <a:spcAft>
                <a:spcPts val="900"/>
              </a:spcAft>
              <a:defRPr sz="1600"/>
            </a:lvl1pPr>
            <a:lvl2pPr>
              <a:spcBef>
                <a:spcPts val="0"/>
              </a:spcBef>
              <a:spcAft>
                <a:spcPts val="900"/>
              </a:spcAft>
              <a:defRPr sz="1600"/>
            </a:lvl2pPr>
            <a:lvl3pPr>
              <a:spcBef>
                <a:spcPts val="0"/>
              </a:spcBef>
              <a:spcAft>
                <a:spcPts val="900"/>
              </a:spcAft>
              <a:defRPr sz="1600"/>
            </a:lvl3pPr>
            <a:lvl4pPr>
              <a:spcBef>
                <a:spcPts val="0"/>
              </a:spcBef>
              <a:spcAft>
                <a:spcPts val="900"/>
              </a:spcAft>
              <a:defRPr sz="1600"/>
            </a:lvl4pPr>
            <a:lvl5pPr>
              <a:spcBef>
                <a:spcPts val="0"/>
              </a:spcBef>
              <a:spcAft>
                <a:spcPts val="900"/>
              </a:spcAft>
              <a:defRPr sz="1600"/>
            </a:lvl5pPr>
            <a:lvl6pPr>
              <a:spcBef>
                <a:spcPts val="0"/>
              </a:spcBef>
              <a:spcAft>
                <a:spcPts val="900"/>
              </a:spcAft>
              <a:defRPr/>
            </a:lvl6pPr>
            <a:lvl7pPr>
              <a:spcBef>
                <a:spcPts val="0"/>
              </a:spcBef>
              <a:spcAft>
                <a:spcPts val="900"/>
              </a:spcAft>
              <a:defRPr/>
            </a:lvl7pPr>
            <a:lvl8pPr>
              <a:spcBef>
                <a:spcPts val="0"/>
              </a:spcBef>
              <a:spcAft>
                <a:spcPts val="900"/>
              </a:spcAft>
              <a:defRPr/>
            </a:lvl8pPr>
            <a:lvl9pPr>
              <a:spcBef>
                <a:spcPts val="0"/>
              </a:spcBef>
              <a:spcAft>
                <a:spcPts val="900"/>
              </a:spcAft>
              <a:defRPr/>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Siebente Ebene</a:t>
            </a:r>
          </a:p>
          <a:p>
            <a:pPr lvl="7"/>
            <a:r>
              <a:rPr lang="de-DE" dirty="0"/>
              <a:t>Achte Ebene</a:t>
            </a:r>
          </a:p>
          <a:p>
            <a:pPr lvl="8"/>
            <a:r>
              <a:rPr lang="de-DE" dirty="0"/>
              <a:t>Neunte Ebene</a:t>
            </a:r>
          </a:p>
        </p:txBody>
      </p:sp>
    </p:spTree>
    <p:extLst>
      <p:ext uri="{BB962C8B-B14F-4D97-AF65-F5344CB8AC3E}">
        <p14:creationId xmlns:p14="http://schemas.microsoft.com/office/powerpoint/2010/main" val="1923402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hasCustomPrompt="1"/>
          </p:nvPr>
        </p:nvSpPr>
        <p:spPr>
          <a:xfrm>
            <a:off x="358775" y="1620000"/>
            <a:ext cx="4122000" cy="4572000"/>
          </a:xfrm>
        </p:spPr>
        <p:txBody>
          <a:bodyPr/>
          <a:lstStyle>
            <a:lvl1pPr marL="0" indent="0">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Siebente Ebene</a:t>
            </a:r>
          </a:p>
          <a:p>
            <a:pPr lvl="7"/>
            <a:r>
              <a:rPr lang="de-DE" dirty="0"/>
              <a:t>Achte Ebene</a:t>
            </a:r>
          </a:p>
          <a:p>
            <a:pPr lvl="8"/>
            <a:r>
              <a:rPr lang="de-DE" dirty="0"/>
              <a:t>Neunte Ebene</a:t>
            </a:r>
          </a:p>
        </p:txBody>
      </p:sp>
      <p:sp>
        <p:nvSpPr>
          <p:cNvPr id="4" name="Inhaltsplatzhalter 3"/>
          <p:cNvSpPr>
            <a:spLocks noGrp="1"/>
          </p:cNvSpPr>
          <p:nvPr>
            <p:ph sz="half" idx="2" hasCustomPrompt="1"/>
          </p:nvPr>
        </p:nvSpPr>
        <p:spPr>
          <a:xfrm>
            <a:off x="4662000" y="1620000"/>
            <a:ext cx="4122000" cy="4572000"/>
          </a:xfrm>
        </p:spPr>
        <p:txBody>
          <a:bodyPr/>
          <a:lstStyle>
            <a:lvl1pPr marL="0" indent="0">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Siebente Ebene</a:t>
            </a:r>
          </a:p>
          <a:p>
            <a:pPr lvl="7"/>
            <a:r>
              <a:rPr lang="de-DE" dirty="0"/>
              <a:t>Achte Ebene</a:t>
            </a:r>
          </a:p>
          <a:p>
            <a:pPr lvl="8"/>
            <a:r>
              <a:rPr lang="de-DE" dirty="0"/>
              <a:t>Neunte Ebene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600000" y="1619999"/>
            <a:ext cx="5184000" cy="45720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Siebente Ebene</a:t>
            </a:r>
          </a:p>
          <a:p>
            <a:pPr lvl="7"/>
            <a:r>
              <a:rPr lang="de-DE" dirty="0"/>
              <a:t>Achte Ebene</a:t>
            </a:r>
          </a:p>
          <a:p>
            <a:pPr lvl="8"/>
            <a:r>
              <a:rPr lang="de-DE" dirty="0"/>
              <a:t>Neunte Ebene</a:t>
            </a:r>
          </a:p>
        </p:txBody>
      </p:sp>
      <p:sp>
        <p:nvSpPr>
          <p:cNvPr id="4" name="Textplatzhalter 3"/>
          <p:cNvSpPr>
            <a:spLocks noGrp="1"/>
          </p:cNvSpPr>
          <p:nvPr>
            <p:ph type="body" sz="half" idx="2"/>
          </p:nvPr>
        </p:nvSpPr>
        <p:spPr>
          <a:xfrm>
            <a:off x="358776" y="1619999"/>
            <a:ext cx="3060000" cy="4572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Textmasterformate durch Klicken bearbeiten</a:t>
            </a:r>
          </a:p>
        </p:txBody>
      </p:sp>
      <p:sp>
        <p:nvSpPr>
          <p:cNvPr id="5" name="Titel 1"/>
          <p:cNvSpPr>
            <a:spLocks noGrp="1"/>
          </p:cNvSpPr>
          <p:nvPr>
            <p:ph type="title"/>
          </p:nvPr>
        </p:nvSpPr>
        <p:spPr>
          <a:xfrm>
            <a:off x="358775" y="488950"/>
            <a:ext cx="6642000" cy="838200"/>
          </a:xfrm>
        </p:spPr>
        <p:txBody>
          <a:bodyPr/>
          <a:lstStyle/>
          <a:p>
            <a:r>
              <a:rPr lang="de-DE"/>
              <a:t>Titelmasterformat durch Klicken bearbeiten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6421455" cy="1362075"/>
          </a:xfrm>
        </p:spPr>
        <p:txBody>
          <a:bodyPr anchor="t"/>
          <a:lstStyle>
            <a:lvl1pPr algn="l">
              <a:defRPr sz="3200" b="1" cap="all"/>
            </a:lvl1pPr>
          </a:lstStyle>
          <a:p>
            <a:r>
              <a:rPr lang="de-DE" dirty="0"/>
              <a:t>Titelmasterformat durch Klicken bearbeiten</a:t>
            </a:r>
          </a:p>
        </p:txBody>
      </p:sp>
      <p:sp>
        <p:nvSpPr>
          <p:cNvPr id="3" name="Textplatzhalter 2"/>
          <p:cNvSpPr>
            <a:spLocks noGrp="1"/>
          </p:cNvSpPr>
          <p:nvPr>
            <p:ph type="body" idx="1"/>
          </p:nvPr>
        </p:nvSpPr>
        <p:spPr>
          <a:xfrm>
            <a:off x="722313" y="2906713"/>
            <a:ext cx="642145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a:t>Textmasterformate durch Klicken bearbeiten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1928801"/>
            <a:ext cx="5486400" cy="27987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ChangeArrowheads="1"/>
          </p:cNvSpPr>
          <p:nvPr/>
        </p:nvSpPr>
        <p:spPr bwMode="auto">
          <a:xfrm>
            <a:off x="250825" y="368300"/>
            <a:ext cx="8642350" cy="1081088"/>
          </a:xfrm>
          <a:prstGeom prst="rect">
            <a:avLst/>
          </a:prstGeom>
          <a:noFill/>
          <a:ln w="9525">
            <a:noFill/>
            <a:miter lim="800000"/>
            <a:headEnd/>
            <a:tailEnd/>
          </a:ln>
          <a:effectLst/>
        </p:spPr>
        <p:txBody>
          <a:bodyPr wrap="none" anchor="ctr"/>
          <a:lstStyle/>
          <a:p>
            <a:endParaRPr lang="de-DE">
              <a:latin typeface="+mn-lt"/>
              <a:cs typeface="Tahoma" pitchFamily="34" charset="0"/>
            </a:endParaRPr>
          </a:p>
        </p:txBody>
      </p:sp>
      <p:sp>
        <p:nvSpPr>
          <p:cNvPr id="1026" name="Rectangle 2"/>
          <p:cNvSpPr>
            <a:spLocks noGrp="1" noChangeArrowheads="1"/>
          </p:cNvSpPr>
          <p:nvPr>
            <p:ph type="title"/>
          </p:nvPr>
        </p:nvSpPr>
        <p:spPr bwMode="auto">
          <a:xfrm>
            <a:off x="358775" y="488950"/>
            <a:ext cx="6642117" cy="8382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de-DE" dirty="0"/>
              <a:t>Titelmasterformat durch Klicken bearbeiten</a:t>
            </a:r>
          </a:p>
        </p:txBody>
      </p:sp>
      <p:sp>
        <p:nvSpPr>
          <p:cNvPr id="1027" name="Rectangle 3"/>
          <p:cNvSpPr>
            <a:spLocks noGrp="1" noChangeArrowheads="1"/>
          </p:cNvSpPr>
          <p:nvPr>
            <p:ph type="body" idx="1"/>
          </p:nvPr>
        </p:nvSpPr>
        <p:spPr bwMode="auto">
          <a:xfrm>
            <a:off x="360000" y="1620000"/>
            <a:ext cx="8424000" cy="45720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Siebente Ebene</a:t>
            </a:r>
          </a:p>
          <a:p>
            <a:pPr lvl="7"/>
            <a:r>
              <a:rPr lang="de-DE" dirty="0"/>
              <a:t>Achte Ebene</a:t>
            </a:r>
          </a:p>
          <a:p>
            <a:pPr lvl="8"/>
            <a:r>
              <a:rPr lang="de-DE" dirty="0"/>
              <a:t>Neunte Ebene</a:t>
            </a:r>
          </a:p>
        </p:txBody>
      </p:sp>
      <p:sp>
        <p:nvSpPr>
          <p:cNvPr id="1032" name="Rectangle 8"/>
          <p:cNvSpPr>
            <a:spLocks noChangeArrowheads="1"/>
          </p:cNvSpPr>
          <p:nvPr/>
        </p:nvSpPr>
        <p:spPr bwMode="auto">
          <a:xfrm>
            <a:off x="250825" y="196850"/>
            <a:ext cx="8642350" cy="144463"/>
          </a:xfrm>
          <a:prstGeom prst="rect">
            <a:avLst/>
          </a:prstGeom>
          <a:solidFill>
            <a:srgbClr val="5D85C3"/>
          </a:solidFill>
          <a:ln w="3175">
            <a:noFill/>
            <a:miter lim="800000"/>
            <a:headEnd/>
            <a:tailEnd/>
          </a:ln>
        </p:spPr>
        <p:txBody>
          <a:bodyPr/>
          <a:lstStyle/>
          <a:p>
            <a:endParaRPr lang="de-DE">
              <a:latin typeface="+mn-lt"/>
              <a:cs typeface="Tahoma" pitchFamily="34" charset="0"/>
            </a:endParaRPr>
          </a:p>
        </p:txBody>
      </p:sp>
      <p:pic>
        <p:nvPicPr>
          <p:cNvPr id="1033" name="Picture 9" descr="tud_logo"/>
          <p:cNvPicPr>
            <a:picLocks noChangeAspect="1" noChangeArrowheads="1"/>
          </p:cNvPicPr>
          <p:nvPr/>
        </p:nvPicPr>
        <p:blipFill>
          <a:blip r:embed="rId9" cstate="print"/>
          <a:srcRect r="5453"/>
          <a:stretch>
            <a:fillRect/>
          </a:stretch>
        </p:blipFill>
        <p:spPr bwMode="auto">
          <a:xfrm>
            <a:off x="7167563" y="512763"/>
            <a:ext cx="1873250" cy="792162"/>
          </a:xfrm>
          <a:prstGeom prst="rect">
            <a:avLst/>
          </a:prstGeom>
          <a:noFill/>
          <a:ln w="9525">
            <a:noFill/>
            <a:miter lim="800000"/>
            <a:headEnd/>
            <a:tailEnd/>
          </a:ln>
        </p:spPr>
      </p:pic>
      <p:sp>
        <p:nvSpPr>
          <p:cNvPr id="1038" name="Line 14"/>
          <p:cNvSpPr>
            <a:spLocks noChangeShapeType="1"/>
          </p:cNvSpPr>
          <p:nvPr/>
        </p:nvSpPr>
        <p:spPr bwMode="auto">
          <a:xfrm>
            <a:off x="250825" y="1449388"/>
            <a:ext cx="8640763" cy="0"/>
          </a:xfrm>
          <a:prstGeom prst="line">
            <a:avLst/>
          </a:prstGeom>
          <a:noFill/>
          <a:ln w="7620">
            <a:solidFill>
              <a:srgbClr val="000000"/>
            </a:solidFill>
            <a:round/>
            <a:headEnd/>
            <a:tailEnd/>
          </a:ln>
        </p:spPr>
        <p:txBody>
          <a:bodyPr/>
          <a:lstStyle/>
          <a:p>
            <a:endParaRPr lang="de-DE">
              <a:latin typeface="+mn-lt"/>
              <a:cs typeface="Tahoma" pitchFamily="34" charset="0"/>
            </a:endParaRPr>
          </a:p>
        </p:txBody>
      </p:sp>
      <p:sp>
        <p:nvSpPr>
          <p:cNvPr id="1040" name="Rectangle 16"/>
          <p:cNvSpPr>
            <a:spLocks noChangeArrowheads="1"/>
          </p:cNvSpPr>
          <p:nvPr/>
        </p:nvSpPr>
        <p:spPr bwMode="auto">
          <a:xfrm>
            <a:off x="250825" y="366713"/>
            <a:ext cx="8640763" cy="14287"/>
          </a:xfrm>
          <a:prstGeom prst="rect">
            <a:avLst/>
          </a:prstGeom>
          <a:solidFill>
            <a:srgbClr val="000000"/>
          </a:solidFill>
          <a:ln w="9525">
            <a:noFill/>
            <a:miter lim="800000"/>
            <a:headEnd/>
            <a:tailEnd/>
          </a:ln>
          <a:effectLst/>
        </p:spPr>
        <p:txBody>
          <a:bodyPr wrap="none" anchor="ctr"/>
          <a:lstStyle/>
          <a:p>
            <a:endParaRPr lang="de-DE">
              <a:latin typeface="+mn-lt"/>
              <a:cs typeface="Tahoma" pitchFamily="34" charset="0"/>
            </a:endParaRPr>
          </a:p>
        </p:txBody>
      </p:sp>
      <p:sp>
        <p:nvSpPr>
          <p:cNvPr id="11" name="Line 15"/>
          <p:cNvSpPr>
            <a:spLocks noChangeShapeType="1"/>
          </p:cNvSpPr>
          <p:nvPr userDrawn="1"/>
        </p:nvSpPr>
        <p:spPr bwMode="auto">
          <a:xfrm>
            <a:off x="252413" y="6357958"/>
            <a:ext cx="8640762" cy="0"/>
          </a:xfrm>
          <a:prstGeom prst="line">
            <a:avLst/>
          </a:prstGeom>
          <a:noFill/>
          <a:ln w="7620">
            <a:solidFill>
              <a:srgbClr val="000000"/>
            </a:solidFill>
            <a:round/>
            <a:headEnd/>
            <a:tailEnd/>
          </a:ln>
        </p:spPr>
        <p:txBody>
          <a:bodyPr/>
          <a:lstStyle/>
          <a:p>
            <a:endParaRPr lang="de-DE">
              <a:latin typeface="+mn-lt"/>
              <a:cs typeface="Tahoma" pitchFamily="34" charset="0"/>
            </a:endParaRPr>
          </a:p>
        </p:txBody>
      </p:sp>
      <p:sp>
        <p:nvSpPr>
          <p:cNvPr id="13" name="Fußzeilenplatzhalter 3"/>
          <p:cNvSpPr txBox="1">
            <a:spLocks/>
          </p:cNvSpPr>
          <p:nvPr userDrawn="1"/>
        </p:nvSpPr>
        <p:spPr>
          <a:xfrm>
            <a:off x="252413" y="6489700"/>
            <a:ext cx="7200900" cy="23177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Arial" charset="0"/>
                <a:ea typeface="+mn-ea"/>
                <a:cs typeface="Tahoma" pitchFamily="34" charset="0"/>
              </a:rPr>
              <a:t>Fachgebiet Rechnungswesen, Controlling und Wirtschaftsprüfung  |  Prof. Dr. Anette von </a:t>
            </a:r>
            <a:r>
              <a:rPr kumimoji="0" lang="de-DE" sz="1000" b="0" i="0" u="none" strike="noStrike" kern="1200" cap="none" spc="0" normalizeH="0" baseline="0" noProof="0" dirty="0" err="1">
                <a:ln>
                  <a:noFill/>
                </a:ln>
                <a:solidFill>
                  <a:schemeClr val="tx1"/>
                </a:solidFill>
                <a:effectLst/>
                <a:uLnTx/>
                <a:uFillTx/>
                <a:latin typeface="Arial" charset="0"/>
                <a:ea typeface="+mn-ea"/>
                <a:cs typeface="Tahoma" pitchFamily="34" charset="0"/>
              </a:rPr>
              <a:t>Ahsen</a:t>
            </a:r>
            <a:r>
              <a:rPr kumimoji="0" lang="de-DE" sz="1000" b="0" i="0" u="none" strike="noStrike" kern="1200" cap="none" spc="0" normalizeH="0" baseline="0" noProof="0" dirty="0">
                <a:ln>
                  <a:noFill/>
                </a:ln>
                <a:solidFill>
                  <a:schemeClr val="tx1"/>
                </a:solidFill>
                <a:effectLst/>
                <a:uLnTx/>
                <a:uFillTx/>
                <a:latin typeface="Arial" charset="0"/>
                <a:ea typeface="+mn-ea"/>
                <a:cs typeface="Tahoma" pitchFamily="34" charset="0"/>
              </a:rPr>
              <a:t>  |  </a:t>
            </a:r>
            <a:fld id="{8E9B2640-8CD7-45FF-9440-54608BC46479}" type="slidenum">
              <a:rPr kumimoji="0" lang="de-DE" sz="1000" b="0" i="0" u="none" strike="noStrike" kern="1200" cap="none" spc="0" normalizeH="0" baseline="0" noProof="0" smtClean="0">
                <a:ln>
                  <a:noFill/>
                </a:ln>
                <a:solidFill>
                  <a:schemeClr val="tx1"/>
                </a:solidFill>
                <a:effectLst/>
                <a:uLnTx/>
                <a:uFillTx/>
                <a:latin typeface="Arial" charset="0"/>
                <a:ea typeface="+mn-ea"/>
                <a:cs typeface="Tahoma"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‹Nr.›</a:t>
            </a:fld>
            <a:endParaRPr kumimoji="0" lang="de-DE" sz="1000" b="0" i="0" u="none" strike="noStrike" kern="1200" cap="none" spc="0" normalizeH="0" baseline="0" noProof="0" dirty="0">
              <a:ln>
                <a:noFill/>
              </a:ln>
              <a:solidFill>
                <a:schemeClr val="tx1"/>
              </a:solidFill>
              <a:effectLst/>
              <a:uLnTx/>
              <a:uFillTx/>
              <a:latin typeface="Arial" charset="0"/>
              <a:ea typeface="+mn-ea"/>
              <a:cs typeface="Tahoma" pitchFamily="34" charset="0"/>
            </a:endParaRPr>
          </a:p>
        </p:txBody>
      </p:sp>
      <p:pic>
        <p:nvPicPr>
          <p:cNvPr id="2" name="Grafik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070215" y="6458400"/>
            <a:ext cx="822960" cy="29870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9" r:id="rId2"/>
    <p:sldLayoutId id="2147483652" r:id="rId3"/>
    <p:sldLayoutId id="2147483656" r:id="rId4"/>
    <p:sldLayoutId id="2147483651" r:id="rId5"/>
    <p:sldLayoutId id="2147483654" r:id="rId6"/>
    <p:sldLayoutId id="2147483657" r:id="rId7"/>
  </p:sldLayoutIdLst>
  <p:hf hdr="0"/>
  <p:txStyles>
    <p:titleStyle>
      <a:lvl1pPr algn="l" rtl="0" eaLnBrk="1" fontAlgn="base" hangingPunct="1">
        <a:spcBef>
          <a:spcPct val="0"/>
        </a:spcBef>
        <a:spcAft>
          <a:spcPct val="0"/>
        </a:spcAft>
        <a:defRPr sz="2400" b="1">
          <a:solidFill>
            <a:schemeClr val="tx1"/>
          </a:solidFill>
          <a:latin typeface="+mn-lt"/>
          <a:ea typeface="+mj-ea"/>
          <a:cs typeface="Tahoma" pitchFamily="34"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0" indent="0" algn="l" rtl="0" eaLnBrk="1" fontAlgn="base" hangingPunct="1">
        <a:lnSpc>
          <a:spcPct val="130000"/>
        </a:lnSpc>
        <a:spcBef>
          <a:spcPts val="0"/>
        </a:spcBef>
        <a:spcAft>
          <a:spcPts val="900"/>
        </a:spcAft>
        <a:buFont typeface="Wingdings" pitchFamily="2" charset="2"/>
        <a:buNone/>
        <a:defRPr sz="1600">
          <a:solidFill>
            <a:schemeClr val="tx1"/>
          </a:solidFill>
          <a:latin typeface="+mn-lt"/>
          <a:ea typeface="+mn-ea"/>
          <a:cs typeface="Tahoma" pitchFamily="34" charset="0"/>
        </a:defRPr>
      </a:lvl1pPr>
      <a:lvl2pPr marL="179388" indent="-180000" algn="l" rtl="0" eaLnBrk="1" fontAlgn="base" hangingPunct="1">
        <a:lnSpc>
          <a:spcPct val="130000"/>
        </a:lnSpc>
        <a:spcBef>
          <a:spcPts val="0"/>
        </a:spcBef>
        <a:spcAft>
          <a:spcPts val="900"/>
        </a:spcAft>
        <a:buFont typeface="Wingdings" pitchFamily="2" charset="2"/>
        <a:buChar char="§"/>
        <a:defRPr sz="1600">
          <a:solidFill>
            <a:schemeClr val="tx1"/>
          </a:solidFill>
          <a:latin typeface="+mn-lt"/>
          <a:cs typeface="Tahoma" pitchFamily="34" charset="0"/>
        </a:defRPr>
      </a:lvl2pPr>
      <a:lvl3pPr marL="360000" indent="-180000" algn="l" rtl="0" eaLnBrk="1" fontAlgn="base" hangingPunct="1">
        <a:lnSpc>
          <a:spcPct val="130000"/>
        </a:lnSpc>
        <a:spcBef>
          <a:spcPts val="0"/>
        </a:spcBef>
        <a:spcAft>
          <a:spcPts val="900"/>
        </a:spcAft>
        <a:buFont typeface="Wingdings" pitchFamily="2" charset="2"/>
        <a:buChar char="§"/>
        <a:defRPr sz="1600">
          <a:solidFill>
            <a:schemeClr val="tx1"/>
          </a:solidFill>
          <a:latin typeface="+mn-lt"/>
          <a:cs typeface="Tahoma" pitchFamily="34" charset="0"/>
        </a:defRPr>
      </a:lvl3pPr>
      <a:lvl4pPr marL="540000" indent="-180000" algn="l" rtl="0" eaLnBrk="1" fontAlgn="base" hangingPunct="1">
        <a:lnSpc>
          <a:spcPct val="130000"/>
        </a:lnSpc>
        <a:spcBef>
          <a:spcPts val="0"/>
        </a:spcBef>
        <a:spcAft>
          <a:spcPts val="900"/>
        </a:spcAft>
        <a:buFont typeface="Wingdings" pitchFamily="2" charset="2"/>
        <a:buChar char="§"/>
        <a:defRPr sz="1600">
          <a:solidFill>
            <a:schemeClr val="tx1"/>
          </a:solidFill>
          <a:latin typeface="+mn-lt"/>
          <a:cs typeface="Tahoma" pitchFamily="34" charset="0"/>
        </a:defRPr>
      </a:lvl4pPr>
      <a:lvl5pPr marL="720000" indent="-180000" algn="l" rtl="0" eaLnBrk="1" fontAlgn="base" hangingPunct="1">
        <a:lnSpc>
          <a:spcPct val="130000"/>
        </a:lnSpc>
        <a:spcBef>
          <a:spcPts val="0"/>
        </a:spcBef>
        <a:spcAft>
          <a:spcPts val="900"/>
        </a:spcAft>
        <a:buFont typeface="Wingdings" pitchFamily="2" charset="2"/>
        <a:buChar char="§"/>
        <a:defRPr sz="1600">
          <a:solidFill>
            <a:schemeClr val="tx1"/>
          </a:solidFill>
          <a:latin typeface="+mn-lt"/>
          <a:cs typeface="Tahoma" pitchFamily="34" charset="0"/>
        </a:defRPr>
      </a:lvl5pPr>
      <a:lvl6pPr marL="900000" indent="-180000" algn="l" rtl="0" eaLnBrk="1" fontAlgn="base" hangingPunct="1">
        <a:lnSpc>
          <a:spcPct val="130000"/>
        </a:lnSpc>
        <a:spcBef>
          <a:spcPts val="0"/>
        </a:spcBef>
        <a:spcAft>
          <a:spcPts val="900"/>
        </a:spcAft>
        <a:buFont typeface="Wingdings" pitchFamily="2" charset="2"/>
        <a:buChar char="§"/>
        <a:defRPr sz="1600">
          <a:solidFill>
            <a:schemeClr val="tx1"/>
          </a:solidFill>
          <a:latin typeface="+mn-lt"/>
        </a:defRPr>
      </a:lvl6pPr>
      <a:lvl7pPr marL="1080000" indent="-180000" algn="l" rtl="0" eaLnBrk="1" fontAlgn="base" hangingPunct="1">
        <a:lnSpc>
          <a:spcPct val="130000"/>
        </a:lnSpc>
        <a:spcBef>
          <a:spcPts val="0"/>
        </a:spcBef>
        <a:spcAft>
          <a:spcPts val="900"/>
        </a:spcAft>
        <a:buFont typeface="Wingdings" pitchFamily="2" charset="2"/>
        <a:buChar char="§"/>
        <a:defRPr sz="1600">
          <a:solidFill>
            <a:schemeClr val="tx1"/>
          </a:solidFill>
          <a:latin typeface="+mn-lt"/>
        </a:defRPr>
      </a:lvl7pPr>
      <a:lvl8pPr marL="1260000" indent="-180000" algn="l" rtl="0" eaLnBrk="1" fontAlgn="base" hangingPunct="1">
        <a:lnSpc>
          <a:spcPct val="130000"/>
        </a:lnSpc>
        <a:spcBef>
          <a:spcPts val="0"/>
        </a:spcBef>
        <a:spcAft>
          <a:spcPts val="900"/>
        </a:spcAft>
        <a:buFont typeface="Wingdings" pitchFamily="2" charset="2"/>
        <a:buChar char="§"/>
        <a:defRPr sz="1600">
          <a:solidFill>
            <a:schemeClr val="tx1"/>
          </a:solidFill>
          <a:latin typeface="+mn-lt"/>
        </a:defRPr>
      </a:lvl8pPr>
      <a:lvl9pPr marL="1440000" indent="-180000" algn="l" rtl="0" eaLnBrk="1" fontAlgn="base" hangingPunct="1">
        <a:lnSpc>
          <a:spcPct val="130000"/>
        </a:lnSpc>
        <a:spcBef>
          <a:spcPts val="0"/>
        </a:spcBef>
        <a:spcAft>
          <a:spcPts val="900"/>
        </a:spcAft>
        <a:buFont typeface="Wingdings" pitchFamily="2" charset="2"/>
        <a:buChar char="§"/>
        <a:defRPr sz="1600" baseline="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7.jpg"/><Relationship Id="rId7" Type="http://schemas.openxmlformats.org/officeDocument/2006/relationships/hyperlink" Target="https://en.wikipedia.org/wiki/Child_labour_in_cocoa_production"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p:txBody>
          <a:bodyPr anchor="b"/>
          <a:lstStyle/>
          <a:p>
            <a:r>
              <a:rPr lang="de-DE" dirty="0"/>
              <a:t>Bachelorseminar </a:t>
            </a:r>
            <a:br>
              <a:rPr lang="de-DE" dirty="0"/>
            </a:br>
            <a:r>
              <a:rPr lang="de-DE" dirty="0"/>
              <a:t>Sommersemester 2024</a:t>
            </a:r>
          </a:p>
        </p:txBody>
      </p:sp>
      <p:sp>
        <p:nvSpPr>
          <p:cNvPr id="3" name="Titel 2"/>
          <p:cNvSpPr>
            <a:spLocks noGrp="1"/>
          </p:cNvSpPr>
          <p:nvPr>
            <p:ph type="title"/>
          </p:nvPr>
        </p:nvSpPr>
        <p:spPr/>
        <p:txBody>
          <a:bodyPr anchor="t"/>
          <a:lstStyle/>
          <a:p>
            <a:r>
              <a:rPr lang="de-DE" dirty="0"/>
              <a:t>Ökologisches und soziales Nachhaltigkeitsmanagement in Unternehmen</a:t>
            </a:r>
          </a:p>
        </p:txBody>
      </p:sp>
      <p:pic>
        <p:nvPicPr>
          <p:cNvPr id="10" name="Grafik 9">
            <a:extLst>
              <a:ext uri="{FF2B5EF4-FFF2-40B4-BE49-F238E27FC236}">
                <a16:creationId xmlns:a16="http://schemas.microsoft.com/office/drawing/2014/main" id="{FE2A93C3-F93E-4D11-8052-7193C62181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453840"/>
            <a:ext cx="8621787" cy="3924057"/>
          </a:xfrm>
          <a:prstGeom prst="rect">
            <a:avLst/>
          </a:prstGeom>
        </p:spPr>
      </p:pic>
      <p:sp>
        <p:nvSpPr>
          <p:cNvPr id="4" name="Textfeld 3">
            <a:extLst>
              <a:ext uri="{FF2B5EF4-FFF2-40B4-BE49-F238E27FC236}">
                <a16:creationId xmlns:a16="http://schemas.microsoft.com/office/drawing/2014/main" id="{FCE6C637-E203-FEA1-E89F-23A8AD4B730D}"/>
              </a:ext>
            </a:extLst>
          </p:cNvPr>
          <p:cNvSpPr txBox="1"/>
          <p:nvPr/>
        </p:nvSpPr>
        <p:spPr>
          <a:xfrm>
            <a:off x="270693" y="5756500"/>
            <a:ext cx="6891630" cy="646331"/>
          </a:xfrm>
          <a:prstGeom prst="rect">
            <a:avLst/>
          </a:prstGeom>
          <a:noFill/>
        </p:spPr>
        <p:txBody>
          <a:bodyPr wrap="none" rtlCol="0">
            <a:spAutoFit/>
          </a:bodyPr>
          <a:lstStyle/>
          <a:p>
            <a:r>
              <a:rPr lang="de-DE" dirty="0">
                <a:solidFill>
                  <a:schemeClr val="bg1"/>
                </a:solidFill>
              </a:rPr>
              <a:t>Prof. Dr. Anette von Ahsen</a:t>
            </a:r>
          </a:p>
          <a:p>
            <a:r>
              <a:rPr lang="de-DE" dirty="0">
                <a:solidFill>
                  <a:schemeClr val="bg1"/>
                </a:solidFill>
              </a:rPr>
              <a:t>Fachgebiet Rechnungswesen, Controlling und Wirtschaftsprüfung</a:t>
            </a:r>
          </a:p>
        </p:txBody>
      </p:sp>
    </p:spTree>
    <p:extLst>
      <p:ext uri="{BB962C8B-B14F-4D97-AF65-F5344CB8AC3E}">
        <p14:creationId xmlns:p14="http://schemas.microsoft.com/office/powerpoint/2010/main" val="4284740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Ansprechpartner</a:t>
            </a:r>
            <a:endParaRPr lang="en-US" dirty="0"/>
          </a:p>
        </p:txBody>
      </p:sp>
      <p:sp>
        <p:nvSpPr>
          <p:cNvPr id="3" name="Inhaltsplatzhalter 2"/>
          <p:cNvSpPr>
            <a:spLocks noGrp="1"/>
          </p:cNvSpPr>
          <p:nvPr>
            <p:ph sz="half" idx="1"/>
          </p:nvPr>
        </p:nvSpPr>
        <p:spPr>
          <a:xfrm>
            <a:off x="358775" y="1620000"/>
            <a:ext cx="4122000" cy="4572000"/>
          </a:xfrm>
        </p:spPr>
        <p:txBody>
          <a:bodyPr/>
          <a:lstStyle/>
          <a:p>
            <a:r>
              <a:rPr lang="de-DE" b="1" dirty="0"/>
              <a:t>Organisatorische Betreuung</a:t>
            </a:r>
          </a:p>
        </p:txBody>
      </p:sp>
      <p:sp>
        <p:nvSpPr>
          <p:cNvPr id="12" name="Inhaltsplatzhalter 11"/>
          <p:cNvSpPr>
            <a:spLocks noGrp="1"/>
          </p:cNvSpPr>
          <p:nvPr>
            <p:ph sz="half" idx="2"/>
          </p:nvPr>
        </p:nvSpPr>
        <p:spPr>
          <a:xfrm>
            <a:off x="4572000" y="1620000"/>
            <a:ext cx="4211999" cy="4572000"/>
          </a:xfrm>
        </p:spPr>
        <p:txBody>
          <a:bodyPr/>
          <a:lstStyle/>
          <a:p>
            <a:r>
              <a:rPr lang="de-DE" b="1" dirty="0"/>
              <a:t>Wissenschaftliche Betreuung</a:t>
            </a:r>
          </a:p>
        </p:txBody>
      </p:sp>
      <p:sp>
        <p:nvSpPr>
          <p:cNvPr id="16" name="Ellipse 15">
            <a:extLst>
              <a:ext uri="{FF2B5EF4-FFF2-40B4-BE49-F238E27FC236}">
                <a16:creationId xmlns:a16="http://schemas.microsoft.com/office/drawing/2014/main" id="{8D83DB5A-410C-4AEC-A080-B3FD8E322030}"/>
              </a:ext>
            </a:extLst>
          </p:cNvPr>
          <p:cNvSpPr/>
          <p:nvPr/>
        </p:nvSpPr>
        <p:spPr>
          <a:xfrm>
            <a:off x="4576748" y="2065631"/>
            <a:ext cx="1080000" cy="108000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0552AB9F-EC96-44A0-A183-50380AF84FC3}"/>
              </a:ext>
            </a:extLst>
          </p:cNvPr>
          <p:cNvSpPr txBox="1">
            <a:spLocks/>
          </p:cNvSpPr>
          <p:nvPr/>
        </p:nvSpPr>
        <p:spPr>
          <a:xfrm>
            <a:off x="5728808" y="2030882"/>
            <a:ext cx="3304116" cy="1080000"/>
          </a:xfrm>
          <a:prstGeom prst="rect">
            <a:avLst/>
          </a:prstGeom>
          <a:noFill/>
        </p:spPr>
        <p:txBody>
          <a:bodyPr wrap="square" rtlCol="0" anchor="ctr">
            <a:noAutofit/>
          </a:bodyPr>
          <a:lstStyle/>
          <a:p>
            <a:r>
              <a:rPr lang="de-DE" sz="1400" b="1" dirty="0"/>
              <a:t>Prof. Dr. Anette von Ahsen</a:t>
            </a:r>
            <a:endParaRPr lang="de-DE" sz="1400" dirty="0"/>
          </a:p>
          <a:p>
            <a:r>
              <a:rPr lang="de-DE" sz="1400" dirty="0"/>
              <a:t>anette.ahsen@tu-darmstadt.de</a:t>
            </a:r>
          </a:p>
          <a:p>
            <a:r>
              <a:rPr lang="de-DE" sz="1400" dirty="0"/>
              <a:t>06151 16-24491</a:t>
            </a:r>
          </a:p>
        </p:txBody>
      </p:sp>
      <p:pic>
        <p:nvPicPr>
          <p:cNvPr id="4" name="Grafik 3">
            <a:extLst>
              <a:ext uri="{FF2B5EF4-FFF2-40B4-BE49-F238E27FC236}">
                <a16:creationId xmlns:a16="http://schemas.microsoft.com/office/drawing/2014/main" id="{561EE1CD-75C7-8C84-3124-AA10BBA5120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5375" y="2058805"/>
            <a:ext cx="1102543" cy="1102543"/>
          </a:xfrm>
          <a:prstGeom prst="ellipse">
            <a:avLst/>
          </a:prstGeom>
        </p:spPr>
      </p:pic>
      <p:sp>
        <p:nvSpPr>
          <p:cNvPr id="5" name="Textfeld 14">
            <a:extLst>
              <a:ext uri="{FF2B5EF4-FFF2-40B4-BE49-F238E27FC236}">
                <a16:creationId xmlns:a16="http://schemas.microsoft.com/office/drawing/2014/main" id="{DCCF45E6-0790-F510-9156-27CAF29BA48D}"/>
              </a:ext>
            </a:extLst>
          </p:cNvPr>
          <p:cNvSpPr txBox="1">
            <a:spLocks/>
          </p:cNvSpPr>
          <p:nvPr/>
        </p:nvSpPr>
        <p:spPr>
          <a:xfrm>
            <a:off x="1385064" y="2081348"/>
            <a:ext cx="3240000" cy="1080000"/>
          </a:xfrm>
          <a:prstGeom prst="rect">
            <a:avLst/>
          </a:prstGeom>
          <a:noFill/>
        </p:spPr>
        <p:txBody>
          <a:bodyPr wrap="square" rtlCol="0" anchor="ctr">
            <a:noAutofit/>
          </a:bodyPr>
          <a:ls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sz="1400" b="1" dirty="0"/>
              <a:t>Stefan Schäfer, Dipl.-Kfm.</a:t>
            </a:r>
          </a:p>
          <a:p>
            <a:r>
              <a:rPr lang="de-DE" sz="1400" dirty="0"/>
              <a:t>stefan.schaefer1@tu-darmstadt.de</a:t>
            </a:r>
          </a:p>
          <a:p>
            <a:r>
              <a:rPr lang="de-DE" sz="1400" dirty="0"/>
              <a:t>06151 16-24494</a:t>
            </a:r>
          </a:p>
        </p:txBody>
      </p:sp>
    </p:spTree>
    <p:extLst>
      <p:ext uri="{BB962C8B-B14F-4D97-AF65-F5344CB8AC3E}">
        <p14:creationId xmlns:p14="http://schemas.microsoft.com/office/powerpoint/2010/main" val="165995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Masterseminar am Fachgebiet RCW</a:t>
            </a:r>
          </a:p>
        </p:txBody>
      </p:sp>
      <p:sp>
        <p:nvSpPr>
          <p:cNvPr id="3" name="Inhaltsplatzhalter 2"/>
          <p:cNvSpPr>
            <a:spLocks noGrp="1"/>
          </p:cNvSpPr>
          <p:nvPr>
            <p:ph idx="1"/>
          </p:nvPr>
        </p:nvSpPr>
        <p:spPr>
          <a:xfrm>
            <a:off x="359999" y="1619999"/>
            <a:ext cx="8604489" cy="4572000"/>
          </a:xfrm>
        </p:spPr>
        <p:txBody>
          <a:bodyPr/>
          <a:lstStyle/>
          <a:p>
            <a:r>
              <a:rPr lang="de-DE" b="1" dirty="0"/>
              <a:t>Ihre Vorteile:</a:t>
            </a:r>
          </a:p>
          <a:p>
            <a:endParaRPr lang="de-DE" b="1" dirty="0"/>
          </a:p>
          <a:p>
            <a:pPr marL="285750" indent="-285750">
              <a:buFont typeface="Wingdings" panose="05000000000000000000" pitchFamily="2" charset="2"/>
              <a:buChar char="ü"/>
            </a:pPr>
            <a:r>
              <a:rPr lang="de-DE" dirty="0"/>
              <a:t>Hochaktuelle Problem- und Fragestellungen aus der Praxis</a:t>
            </a:r>
          </a:p>
          <a:p>
            <a:endParaRPr lang="de-DE" dirty="0"/>
          </a:p>
          <a:p>
            <a:pPr marL="285750" indent="-285750">
              <a:buFont typeface="Wingdings" panose="05000000000000000000" pitchFamily="2" charset="2"/>
              <a:buChar char="ü"/>
            </a:pPr>
            <a:r>
              <a:rPr lang="de-DE" dirty="0"/>
              <a:t>Zielgerichtete Unterstützung von Anfang an</a:t>
            </a:r>
          </a:p>
          <a:p>
            <a:endParaRPr lang="de-DE" dirty="0"/>
          </a:p>
          <a:p>
            <a:pPr marL="285750" indent="-285750">
              <a:buFont typeface="Wingdings" panose="05000000000000000000" pitchFamily="2" charset="2"/>
              <a:buChar char="ü"/>
            </a:pPr>
            <a:r>
              <a:rPr lang="de-DE" dirty="0"/>
              <a:t>Flexible Themengestaltung in beidseitiger Absprache</a:t>
            </a:r>
          </a:p>
          <a:p>
            <a:pPr marL="285750" indent="-285750">
              <a:buFont typeface="Wingdings" panose="05000000000000000000" pitchFamily="2" charset="2"/>
              <a:buChar char="ü"/>
            </a:pPr>
            <a:endParaRPr lang="de-DE" dirty="0"/>
          </a:p>
          <a:p>
            <a:pPr marL="285750" indent="-285750">
              <a:buFont typeface="Wingdings" panose="05000000000000000000" pitchFamily="2" charset="2"/>
              <a:buChar char="ü"/>
            </a:pPr>
            <a:r>
              <a:rPr lang="de-DE" dirty="0"/>
              <a:t>Möglichkeit der zukünftigen Weiterentwicklung der Themen im Rahmen Ihrer Masterarbeit</a:t>
            </a:r>
          </a:p>
          <a:p>
            <a:pPr marL="285750" indent="-285750">
              <a:buFont typeface="Wingdings" panose="05000000000000000000" pitchFamily="2" charset="2"/>
              <a:buChar char="ü"/>
            </a:pPr>
            <a:endParaRPr lang="de-DE" dirty="0"/>
          </a:p>
        </p:txBody>
      </p:sp>
    </p:spTree>
    <p:extLst>
      <p:ext uri="{BB962C8B-B14F-4D97-AF65-F5344CB8AC3E}">
        <p14:creationId xmlns:p14="http://schemas.microsoft.com/office/powerpoint/2010/main" val="866458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Aktuelle Praxisbeiträge zur Thematik</a:t>
            </a:r>
          </a:p>
        </p:txBody>
      </p:sp>
      <p:pic>
        <p:nvPicPr>
          <p:cNvPr id="9" name="Grafik 8">
            <a:extLst>
              <a:ext uri="{FF2B5EF4-FFF2-40B4-BE49-F238E27FC236}">
                <a16:creationId xmlns:a16="http://schemas.microsoft.com/office/drawing/2014/main" id="{CB3DEE72-355E-43F8-98B2-C5E2919744F3}"/>
              </a:ext>
            </a:extLst>
          </p:cNvPr>
          <p:cNvPicPr>
            <a:picLocks noChangeAspect="1"/>
          </p:cNvPicPr>
          <p:nvPr/>
        </p:nvPicPr>
        <p:blipFill>
          <a:blip r:embed="rId2"/>
          <a:stretch>
            <a:fillRect/>
          </a:stretch>
        </p:blipFill>
        <p:spPr>
          <a:xfrm>
            <a:off x="697784" y="1884640"/>
            <a:ext cx="5601444" cy="1872208"/>
          </a:xfrm>
          <a:prstGeom prst="rect">
            <a:avLst/>
          </a:prstGeom>
          <a:ln>
            <a:solidFill>
              <a:schemeClr val="tx1"/>
            </a:solidFill>
          </a:ln>
        </p:spPr>
      </p:pic>
      <p:pic>
        <p:nvPicPr>
          <p:cNvPr id="8" name="Picture 12" descr="DIE ZEIT 37/2021 &quot;Es wird höchste Zeit. GREEN.&quot;">
            <a:extLst>
              <a:ext uri="{FF2B5EF4-FFF2-40B4-BE49-F238E27FC236}">
                <a16:creationId xmlns:a16="http://schemas.microsoft.com/office/drawing/2014/main" id="{0DF0A7D6-71E9-4BB7-8500-CE721531F46B}"/>
              </a:ext>
            </a:extLst>
          </p:cNvPr>
          <p:cNvPicPr>
            <a:picLocks noChangeAspect="1" noChangeArrowheads="1"/>
          </p:cNvPicPr>
          <p:nvPr/>
        </p:nvPicPr>
        <p:blipFill>
          <a:blip r:embed="rId3"/>
          <a:srcRect l="553" t="18746" b="14840"/>
          <a:stretch/>
        </p:blipFill>
        <p:spPr bwMode="auto">
          <a:xfrm rot="311466">
            <a:off x="6022046" y="4254979"/>
            <a:ext cx="2908029" cy="1942069"/>
          </a:xfrm>
          <a:prstGeom prst="rect">
            <a:avLst/>
          </a:prstGeom>
          <a:noFill/>
        </p:spPr>
      </p:pic>
      <p:pic>
        <p:nvPicPr>
          <p:cNvPr id="5" name="Grafik 4">
            <a:extLst>
              <a:ext uri="{FF2B5EF4-FFF2-40B4-BE49-F238E27FC236}">
                <a16:creationId xmlns:a16="http://schemas.microsoft.com/office/drawing/2014/main" id="{ADEAF1A7-CC8D-499B-B5CC-F682A2F2E0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47898">
            <a:off x="6492302" y="1743519"/>
            <a:ext cx="1967515" cy="1967515"/>
          </a:xfrm>
          <a:prstGeom prst="rect">
            <a:avLst/>
          </a:prstGeom>
        </p:spPr>
      </p:pic>
      <p:pic>
        <p:nvPicPr>
          <p:cNvPr id="10" name="Grafik 9">
            <a:extLst>
              <a:ext uri="{FF2B5EF4-FFF2-40B4-BE49-F238E27FC236}">
                <a16:creationId xmlns:a16="http://schemas.microsoft.com/office/drawing/2014/main" id="{158FCE26-F541-449D-8DF4-572189420E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259335">
            <a:off x="993972" y="4262120"/>
            <a:ext cx="2808366" cy="1714499"/>
          </a:xfrm>
          <a:prstGeom prst="rect">
            <a:avLst/>
          </a:prstGeom>
        </p:spPr>
      </p:pic>
      <p:pic>
        <p:nvPicPr>
          <p:cNvPr id="4" name="Grafik 3">
            <a:extLst>
              <a:ext uri="{FF2B5EF4-FFF2-40B4-BE49-F238E27FC236}">
                <a16:creationId xmlns:a16="http://schemas.microsoft.com/office/drawing/2014/main" id="{B382A1DE-652F-40E9-A61D-0D06EF7E938E}"/>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139952" y="4300978"/>
            <a:ext cx="1620664" cy="1215498"/>
          </a:xfrm>
          <a:prstGeom prst="rect">
            <a:avLst/>
          </a:prstGeom>
        </p:spPr>
      </p:pic>
      <p:sp>
        <p:nvSpPr>
          <p:cNvPr id="6" name="Textfeld 5">
            <a:extLst>
              <a:ext uri="{FF2B5EF4-FFF2-40B4-BE49-F238E27FC236}">
                <a16:creationId xmlns:a16="http://schemas.microsoft.com/office/drawing/2014/main" id="{E6509CA7-E2E2-4BFB-8E8C-1BD81011C8DF}"/>
              </a:ext>
            </a:extLst>
          </p:cNvPr>
          <p:cNvSpPr txBox="1"/>
          <p:nvPr/>
        </p:nvSpPr>
        <p:spPr>
          <a:xfrm>
            <a:off x="4139952" y="5701588"/>
            <a:ext cx="1620664" cy="507831"/>
          </a:xfrm>
          <a:prstGeom prst="rect">
            <a:avLst/>
          </a:prstGeom>
          <a:noFill/>
        </p:spPr>
        <p:txBody>
          <a:bodyPr wrap="square" rtlCol="0">
            <a:spAutoFit/>
          </a:bodyPr>
          <a:lstStyle/>
          <a:p>
            <a:r>
              <a:rPr lang="de-DE" sz="900"/>
              <a:t>"</a:t>
            </a:r>
            <a:r>
              <a:rPr lang="de-DE" sz="900">
                <a:hlinkClick r:id="rId7" tooltip="https://en.wikipedia.org/wiki/Child_labour_in_cocoa_production"/>
              </a:rPr>
              <a:t>Dieses Foto</a:t>
            </a:r>
            <a:r>
              <a:rPr lang="de-DE" sz="900"/>
              <a:t>" von Unbekannter Autor ist lizenziert gemäß </a:t>
            </a:r>
            <a:r>
              <a:rPr lang="de-DE" sz="900">
                <a:hlinkClick r:id="rId8" tooltip="https://creativecommons.org/licenses/by-sa/3.0/"/>
              </a:rPr>
              <a:t>CC BY-SA</a:t>
            </a:r>
            <a:endParaRPr lang="de-DE" sz="900"/>
          </a:p>
        </p:txBody>
      </p:sp>
    </p:spTree>
    <p:extLst>
      <p:ext uri="{BB962C8B-B14F-4D97-AF65-F5344CB8AC3E}">
        <p14:creationId xmlns:p14="http://schemas.microsoft.com/office/powerpoint/2010/main" val="4088786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Themen und mögliche Fragestellungen</a:t>
            </a:r>
          </a:p>
        </p:txBody>
      </p:sp>
      <p:sp>
        <p:nvSpPr>
          <p:cNvPr id="6" name="Inhaltsplatzhalter 2">
            <a:extLst>
              <a:ext uri="{FF2B5EF4-FFF2-40B4-BE49-F238E27FC236}">
                <a16:creationId xmlns:a16="http://schemas.microsoft.com/office/drawing/2014/main" id="{6B6BA613-4A3A-4541-B79D-34F7CAF944BC}"/>
              </a:ext>
            </a:extLst>
          </p:cNvPr>
          <p:cNvSpPr txBox="1">
            <a:spLocks/>
          </p:cNvSpPr>
          <p:nvPr/>
        </p:nvSpPr>
        <p:spPr bwMode="auto">
          <a:xfrm>
            <a:off x="143508" y="1440160"/>
            <a:ext cx="8856984" cy="5445224"/>
          </a:xfrm>
          <a:prstGeom prst="rect">
            <a:avLst/>
          </a:prstGeom>
          <a:solidFill>
            <a:schemeClr val="bg1"/>
          </a:solidFill>
          <a:ln w="9525">
            <a:noFill/>
            <a:miter lim="800000"/>
            <a:headEnd/>
            <a:tailEnd/>
          </a:ln>
          <a:effectLst/>
        </p:spPr>
        <p:txBody>
          <a:bodyPr vert="horz" wrap="square" lIns="0" tIns="45720" rIns="0" bIns="45720" numCol="1" anchor="t" anchorCtr="0" compatLnSpc="1">
            <a:prstTxWarp prst="textNoShape">
              <a:avLst/>
            </a:prstTxWarp>
          </a:bodyPr>
          <a:lstStyle>
            <a:lvl1pPr marL="0" indent="0" algn="l" rtl="0" eaLnBrk="1" fontAlgn="base" hangingPunct="1">
              <a:lnSpc>
                <a:spcPct val="130000"/>
              </a:lnSpc>
              <a:spcBef>
                <a:spcPts val="0"/>
              </a:spcBef>
              <a:spcAft>
                <a:spcPts val="900"/>
              </a:spcAft>
              <a:buFont typeface="Wingdings" pitchFamily="2" charset="2"/>
              <a:buNone/>
              <a:defRPr sz="1600">
                <a:solidFill>
                  <a:schemeClr val="tx1"/>
                </a:solidFill>
                <a:latin typeface="+mn-lt"/>
                <a:ea typeface="+mn-ea"/>
                <a:cs typeface="Tahoma" pitchFamily="34" charset="0"/>
              </a:defRPr>
            </a:lvl1pPr>
            <a:lvl2pPr marL="179388" indent="-180000" algn="l" rtl="0" eaLnBrk="1" fontAlgn="base" hangingPunct="1">
              <a:lnSpc>
                <a:spcPct val="130000"/>
              </a:lnSpc>
              <a:spcBef>
                <a:spcPts val="0"/>
              </a:spcBef>
              <a:spcAft>
                <a:spcPts val="900"/>
              </a:spcAft>
              <a:buFont typeface="Wingdings" pitchFamily="2" charset="2"/>
              <a:buChar char="§"/>
              <a:defRPr sz="1600">
                <a:solidFill>
                  <a:schemeClr val="tx1"/>
                </a:solidFill>
                <a:latin typeface="+mn-lt"/>
                <a:cs typeface="Tahoma" pitchFamily="34" charset="0"/>
              </a:defRPr>
            </a:lvl2pPr>
            <a:lvl3pPr marL="360000" indent="-180000" algn="l" rtl="0" eaLnBrk="1" fontAlgn="base" hangingPunct="1">
              <a:lnSpc>
                <a:spcPct val="130000"/>
              </a:lnSpc>
              <a:spcBef>
                <a:spcPts val="0"/>
              </a:spcBef>
              <a:spcAft>
                <a:spcPts val="900"/>
              </a:spcAft>
              <a:buFont typeface="Wingdings" pitchFamily="2" charset="2"/>
              <a:buChar char="§"/>
              <a:defRPr sz="1600">
                <a:solidFill>
                  <a:schemeClr val="tx1"/>
                </a:solidFill>
                <a:latin typeface="+mn-lt"/>
                <a:cs typeface="Tahoma" pitchFamily="34" charset="0"/>
              </a:defRPr>
            </a:lvl3pPr>
            <a:lvl4pPr marL="540000" indent="-180000" algn="l" rtl="0" eaLnBrk="1" fontAlgn="base" hangingPunct="1">
              <a:lnSpc>
                <a:spcPct val="130000"/>
              </a:lnSpc>
              <a:spcBef>
                <a:spcPts val="0"/>
              </a:spcBef>
              <a:spcAft>
                <a:spcPts val="900"/>
              </a:spcAft>
              <a:buFont typeface="Wingdings" pitchFamily="2" charset="2"/>
              <a:buChar char="§"/>
              <a:defRPr sz="1600">
                <a:solidFill>
                  <a:schemeClr val="tx1"/>
                </a:solidFill>
                <a:latin typeface="+mn-lt"/>
                <a:cs typeface="Tahoma" pitchFamily="34" charset="0"/>
              </a:defRPr>
            </a:lvl4pPr>
            <a:lvl5pPr marL="720000" indent="-180000" algn="l" rtl="0" eaLnBrk="1" fontAlgn="base" hangingPunct="1">
              <a:lnSpc>
                <a:spcPct val="130000"/>
              </a:lnSpc>
              <a:spcBef>
                <a:spcPts val="0"/>
              </a:spcBef>
              <a:spcAft>
                <a:spcPts val="900"/>
              </a:spcAft>
              <a:buFont typeface="Wingdings" pitchFamily="2" charset="2"/>
              <a:buChar char="§"/>
              <a:defRPr sz="1600">
                <a:solidFill>
                  <a:schemeClr val="tx1"/>
                </a:solidFill>
                <a:latin typeface="+mn-lt"/>
                <a:cs typeface="Tahoma" pitchFamily="34" charset="0"/>
              </a:defRPr>
            </a:lvl5pPr>
            <a:lvl6pPr marL="900000" indent="-180000" algn="l" rtl="0" eaLnBrk="1" fontAlgn="base" hangingPunct="1">
              <a:lnSpc>
                <a:spcPct val="130000"/>
              </a:lnSpc>
              <a:spcBef>
                <a:spcPts val="0"/>
              </a:spcBef>
              <a:spcAft>
                <a:spcPts val="900"/>
              </a:spcAft>
              <a:buFont typeface="Wingdings" pitchFamily="2" charset="2"/>
              <a:buChar char="§"/>
              <a:defRPr sz="1600">
                <a:solidFill>
                  <a:schemeClr val="tx1"/>
                </a:solidFill>
                <a:latin typeface="+mn-lt"/>
              </a:defRPr>
            </a:lvl6pPr>
            <a:lvl7pPr marL="1080000" indent="-180000" algn="l" rtl="0" eaLnBrk="1" fontAlgn="base" hangingPunct="1">
              <a:lnSpc>
                <a:spcPct val="130000"/>
              </a:lnSpc>
              <a:spcBef>
                <a:spcPts val="0"/>
              </a:spcBef>
              <a:spcAft>
                <a:spcPts val="900"/>
              </a:spcAft>
              <a:buFont typeface="Wingdings" pitchFamily="2" charset="2"/>
              <a:buChar char="§"/>
              <a:defRPr sz="1600">
                <a:solidFill>
                  <a:schemeClr val="tx1"/>
                </a:solidFill>
                <a:latin typeface="+mn-lt"/>
              </a:defRPr>
            </a:lvl7pPr>
            <a:lvl8pPr marL="1260000" indent="-180000" algn="l" rtl="0" eaLnBrk="1" fontAlgn="base" hangingPunct="1">
              <a:lnSpc>
                <a:spcPct val="130000"/>
              </a:lnSpc>
              <a:spcBef>
                <a:spcPts val="0"/>
              </a:spcBef>
              <a:spcAft>
                <a:spcPts val="900"/>
              </a:spcAft>
              <a:buFont typeface="Wingdings" pitchFamily="2" charset="2"/>
              <a:buChar char="§"/>
              <a:defRPr sz="1600">
                <a:solidFill>
                  <a:schemeClr val="tx1"/>
                </a:solidFill>
                <a:latin typeface="+mn-lt"/>
              </a:defRPr>
            </a:lvl8pPr>
            <a:lvl9pPr marL="1440000" indent="-180000" algn="l" rtl="0" eaLnBrk="1" fontAlgn="base" hangingPunct="1">
              <a:lnSpc>
                <a:spcPct val="130000"/>
              </a:lnSpc>
              <a:spcBef>
                <a:spcPts val="0"/>
              </a:spcBef>
              <a:spcAft>
                <a:spcPts val="900"/>
              </a:spcAft>
              <a:buFont typeface="Wingdings" pitchFamily="2" charset="2"/>
              <a:buChar char="§"/>
              <a:defRPr sz="1600" baseline="0">
                <a:solidFill>
                  <a:schemeClr val="tx1"/>
                </a:solidFill>
                <a:latin typeface="+mn-lt"/>
              </a:defRPr>
            </a:lvl9pPr>
          </a:lstStyle>
          <a:p>
            <a:pPr marL="342900" indent="-342900">
              <a:lnSpc>
                <a:spcPct val="100000"/>
              </a:lnSpc>
              <a:spcAft>
                <a:spcPts val="0"/>
              </a:spcAft>
              <a:buFont typeface="+mj-lt"/>
              <a:buAutoNum type="arabicPeriod"/>
            </a:pPr>
            <a:r>
              <a:rPr lang="de-DE" b="1" kern="0" dirty="0"/>
              <a:t>Ökonomische Auswirkungen des Klimawandels in Unternehmen</a:t>
            </a:r>
          </a:p>
          <a:p>
            <a:pPr marL="360612" lvl="3" indent="0" algn="just">
              <a:lnSpc>
                <a:spcPts val="2300"/>
              </a:lnSpc>
              <a:buNone/>
            </a:pPr>
            <a:r>
              <a:rPr lang="de-DE" kern="0" dirty="0"/>
              <a:t>Der Klimawandel führt für viele Unternehmen zu wirtschaftlichen Herausforderungen, Beispiele hierfür sind Gebäudeschäden und Produktionsstillstände nach </a:t>
            </a:r>
            <a:r>
              <a:rPr lang="de-DE" kern="0" dirty="0" err="1"/>
              <a:t>Schwerwetterereig</a:t>
            </a:r>
            <a:r>
              <a:rPr lang="de-DE" kern="0" dirty="0"/>
              <a:t>-nissen oder auch veränderte Kundenanforderungen und Gesetze. Zugleich können aber auch Chancen durch Wettbewerbsvorteile entstehen. In der Seminararbeit sollen diese Risiken und Chancen systematisch dargestellt und diskutiert werden. Anhand von Beispielen sollen Handlungsoptionen aufgezeigt werden.</a:t>
            </a:r>
          </a:p>
          <a:p>
            <a:pPr marL="342900" indent="-342900">
              <a:lnSpc>
                <a:spcPct val="100000"/>
              </a:lnSpc>
              <a:spcAft>
                <a:spcPts val="0"/>
              </a:spcAft>
              <a:buFont typeface="+mj-lt"/>
              <a:buAutoNum type="arabicPeriod"/>
            </a:pPr>
            <a:r>
              <a:rPr lang="de-DE" b="1" kern="0" dirty="0"/>
              <a:t>Auswirkungen von Unternehmen auf die Biodiversität und Handlungsoptionen</a:t>
            </a:r>
          </a:p>
          <a:p>
            <a:pPr marL="360612" lvl="3" indent="0" algn="just">
              <a:lnSpc>
                <a:spcPts val="2300"/>
              </a:lnSpc>
              <a:buNone/>
            </a:pPr>
            <a:r>
              <a:rPr lang="de-DE" kern="0" dirty="0"/>
              <a:t>Neben dem Klima spielt die Aufrechterhaltung der Biodiversität im Umweltmanagement von Unternehmen zunehmend eine wichtige Rolle. In der Seminararbeit soll erläutert werden, inwiefern unternehmerisches Handeln sich auf die Biodiversität auswirken kann und welche Handlungsoptionen hier bestehen. </a:t>
            </a:r>
          </a:p>
          <a:p>
            <a:pPr marL="342900" indent="-342900" algn="just">
              <a:lnSpc>
                <a:spcPct val="100000"/>
              </a:lnSpc>
              <a:spcAft>
                <a:spcPts val="0"/>
              </a:spcAft>
              <a:buFont typeface="+mj-lt"/>
              <a:buAutoNum type="arabicPeriod"/>
            </a:pPr>
            <a:r>
              <a:rPr lang="de-DE" b="1" kern="0" dirty="0"/>
              <a:t>Die Gewährleistung der Einhaltung von Menschenrechten in der Zulieferkette</a:t>
            </a:r>
          </a:p>
          <a:p>
            <a:pPr marL="360612" lvl="3" indent="0" algn="just">
              <a:lnSpc>
                <a:spcPts val="2300"/>
              </a:lnSpc>
              <a:buNone/>
            </a:pPr>
            <a:r>
              <a:rPr lang="de-DE" kern="0" dirty="0"/>
              <a:t>Seit dem 1.1.2023 gilt das Lieferkettensorgfaltspflichtengesetz, das Unternehmen mit 1.000 und mehr Mitarbeiter*innen u.a. verpflichtet, die Einhaltung der Menschenrechte in ihren Lieferketten zu überprüfen. In der Seminararbeit soll herausgearbeitet werden, welche Ansatzpunkte und Instrumente es hierfür gibt und welche Chancen und Herausforderungen sich hieraus für Unternehmen ergeben.</a:t>
            </a:r>
          </a:p>
        </p:txBody>
      </p:sp>
    </p:spTree>
    <p:extLst>
      <p:ext uri="{BB962C8B-B14F-4D97-AF65-F5344CB8AC3E}">
        <p14:creationId xmlns:p14="http://schemas.microsoft.com/office/powerpoint/2010/main" val="3142036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Themen und mögliche Fragestellungen</a:t>
            </a:r>
          </a:p>
        </p:txBody>
      </p:sp>
      <p:sp>
        <p:nvSpPr>
          <p:cNvPr id="6" name="Inhaltsplatzhalter 2">
            <a:extLst>
              <a:ext uri="{FF2B5EF4-FFF2-40B4-BE49-F238E27FC236}">
                <a16:creationId xmlns:a16="http://schemas.microsoft.com/office/drawing/2014/main" id="{87D26D80-5C07-49F1-9547-4302CD162B6F}"/>
              </a:ext>
            </a:extLst>
          </p:cNvPr>
          <p:cNvSpPr txBox="1">
            <a:spLocks/>
          </p:cNvSpPr>
          <p:nvPr/>
        </p:nvSpPr>
        <p:spPr bwMode="auto">
          <a:xfrm>
            <a:off x="251520" y="1556792"/>
            <a:ext cx="8712968" cy="4680520"/>
          </a:xfrm>
          <a:prstGeom prst="rect">
            <a:avLst/>
          </a:prstGeom>
          <a:solidFill>
            <a:schemeClr val="bg1"/>
          </a:solidFill>
          <a:ln w="9525">
            <a:noFill/>
            <a:miter lim="800000"/>
            <a:headEnd/>
            <a:tailEnd/>
          </a:ln>
          <a:effectLst/>
        </p:spPr>
        <p:txBody>
          <a:bodyPr vert="horz" wrap="square" lIns="0" tIns="45720" rIns="0" bIns="45720" numCol="1" anchor="t" anchorCtr="0" compatLnSpc="1">
            <a:prstTxWarp prst="textNoShape">
              <a:avLst/>
            </a:prstTxWarp>
          </a:bodyPr>
          <a:lstStyle>
            <a:lvl1pPr marL="0" indent="0" algn="l" rtl="0" eaLnBrk="1" fontAlgn="base" hangingPunct="1">
              <a:lnSpc>
                <a:spcPct val="130000"/>
              </a:lnSpc>
              <a:spcBef>
                <a:spcPts val="0"/>
              </a:spcBef>
              <a:spcAft>
                <a:spcPts val="900"/>
              </a:spcAft>
              <a:buFont typeface="Wingdings" pitchFamily="2" charset="2"/>
              <a:buNone/>
              <a:defRPr sz="1600">
                <a:solidFill>
                  <a:schemeClr val="tx1"/>
                </a:solidFill>
                <a:latin typeface="+mn-lt"/>
                <a:ea typeface="+mn-ea"/>
                <a:cs typeface="Tahoma" pitchFamily="34" charset="0"/>
              </a:defRPr>
            </a:lvl1pPr>
            <a:lvl2pPr marL="179388" indent="-180000" algn="l" rtl="0" eaLnBrk="1" fontAlgn="base" hangingPunct="1">
              <a:lnSpc>
                <a:spcPct val="130000"/>
              </a:lnSpc>
              <a:spcBef>
                <a:spcPts val="0"/>
              </a:spcBef>
              <a:spcAft>
                <a:spcPts val="900"/>
              </a:spcAft>
              <a:buFont typeface="Wingdings" pitchFamily="2" charset="2"/>
              <a:buChar char="§"/>
              <a:defRPr sz="1600">
                <a:solidFill>
                  <a:schemeClr val="tx1"/>
                </a:solidFill>
                <a:latin typeface="+mn-lt"/>
                <a:cs typeface="Tahoma" pitchFamily="34" charset="0"/>
              </a:defRPr>
            </a:lvl2pPr>
            <a:lvl3pPr marL="360000" indent="-180000" algn="l" rtl="0" eaLnBrk="1" fontAlgn="base" hangingPunct="1">
              <a:lnSpc>
                <a:spcPct val="130000"/>
              </a:lnSpc>
              <a:spcBef>
                <a:spcPts val="0"/>
              </a:spcBef>
              <a:spcAft>
                <a:spcPts val="900"/>
              </a:spcAft>
              <a:buFont typeface="Wingdings" pitchFamily="2" charset="2"/>
              <a:buChar char="§"/>
              <a:defRPr sz="1600">
                <a:solidFill>
                  <a:schemeClr val="tx1"/>
                </a:solidFill>
                <a:latin typeface="+mn-lt"/>
                <a:cs typeface="Tahoma" pitchFamily="34" charset="0"/>
              </a:defRPr>
            </a:lvl3pPr>
            <a:lvl4pPr marL="540000" indent="-180000" algn="l" rtl="0" eaLnBrk="1" fontAlgn="base" hangingPunct="1">
              <a:lnSpc>
                <a:spcPct val="130000"/>
              </a:lnSpc>
              <a:spcBef>
                <a:spcPts val="0"/>
              </a:spcBef>
              <a:spcAft>
                <a:spcPts val="900"/>
              </a:spcAft>
              <a:buFont typeface="Wingdings" pitchFamily="2" charset="2"/>
              <a:buChar char="§"/>
              <a:defRPr sz="1600">
                <a:solidFill>
                  <a:schemeClr val="tx1"/>
                </a:solidFill>
                <a:latin typeface="+mn-lt"/>
                <a:cs typeface="Tahoma" pitchFamily="34" charset="0"/>
              </a:defRPr>
            </a:lvl4pPr>
            <a:lvl5pPr marL="720000" indent="-180000" algn="l" rtl="0" eaLnBrk="1" fontAlgn="base" hangingPunct="1">
              <a:lnSpc>
                <a:spcPct val="130000"/>
              </a:lnSpc>
              <a:spcBef>
                <a:spcPts val="0"/>
              </a:spcBef>
              <a:spcAft>
                <a:spcPts val="900"/>
              </a:spcAft>
              <a:buFont typeface="Wingdings" pitchFamily="2" charset="2"/>
              <a:buChar char="§"/>
              <a:defRPr sz="1600">
                <a:solidFill>
                  <a:schemeClr val="tx1"/>
                </a:solidFill>
                <a:latin typeface="+mn-lt"/>
                <a:cs typeface="Tahoma" pitchFamily="34" charset="0"/>
              </a:defRPr>
            </a:lvl5pPr>
            <a:lvl6pPr marL="900000" indent="-180000" algn="l" rtl="0" eaLnBrk="1" fontAlgn="base" hangingPunct="1">
              <a:lnSpc>
                <a:spcPct val="130000"/>
              </a:lnSpc>
              <a:spcBef>
                <a:spcPts val="0"/>
              </a:spcBef>
              <a:spcAft>
                <a:spcPts val="900"/>
              </a:spcAft>
              <a:buFont typeface="Wingdings" pitchFamily="2" charset="2"/>
              <a:buChar char="§"/>
              <a:defRPr sz="1600">
                <a:solidFill>
                  <a:schemeClr val="tx1"/>
                </a:solidFill>
                <a:latin typeface="+mn-lt"/>
              </a:defRPr>
            </a:lvl6pPr>
            <a:lvl7pPr marL="1080000" indent="-180000" algn="l" rtl="0" eaLnBrk="1" fontAlgn="base" hangingPunct="1">
              <a:lnSpc>
                <a:spcPct val="130000"/>
              </a:lnSpc>
              <a:spcBef>
                <a:spcPts val="0"/>
              </a:spcBef>
              <a:spcAft>
                <a:spcPts val="900"/>
              </a:spcAft>
              <a:buFont typeface="Wingdings" pitchFamily="2" charset="2"/>
              <a:buChar char="§"/>
              <a:defRPr sz="1600">
                <a:solidFill>
                  <a:schemeClr val="tx1"/>
                </a:solidFill>
                <a:latin typeface="+mn-lt"/>
              </a:defRPr>
            </a:lvl7pPr>
            <a:lvl8pPr marL="1260000" indent="-180000" algn="l" rtl="0" eaLnBrk="1" fontAlgn="base" hangingPunct="1">
              <a:lnSpc>
                <a:spcPct val="130000"/>
              </a:lnSpc>
              <a:spcBef>
                <a:spcPts val="0"/>
              </a:spcBef>
              <a:spcAft>
                <a:spcPts val="900"/>
              </a:spcAft>
              <a:buFont typeface="Wingdings" pitchFamily="2" charset="2"/>
              <a:buChar char="§"/>
              <a:defRPr sz="1600">
                <a:solidFill>
                  <a:schemeClr val="tx1"/>
                </a:solidFill>
                <a:latin typeface="+mn-lt"/>
              </a:defRPr>
            </a:lvl8pPr>
            <a:lvl9pPr marL="1440000" indent="-180000" algn="l" rtl="0" eaLnBrk="1" fontAlgn="base" hangingPunct="1">
              <a:lnSpc>
                <a:spcPct val="130000"/>
              </a:lnSpc>
              <a:spcBef>
                <a:spcPts val="0"/>
              </a:spcBef>
              <a:spcAft>
                <a:spcPts val="900"/>
              </a:spcAft>
              <a:buFont typeface="Wingdings" pitchFamily="2" charset="2"/>
              <a:buChar char="§"/>
              <a:defRPr sz="1600" baseline="0">
                <a:solidFill>
                  <a:schemeClr val="tx1"/>
                </a:solidFill>
                <a:latin typeface="+mn-lt"/>
              </a:defRPr>
            </a:lvl9pPr>
          </a:lstStyle>
          <a:p>
            <a:pPr marL="342900" indent="-342900">
              <a:lnSpc>
                <a:spcPct val="100000"/>
              </a:lnSpc>
              <a:spcAft>
                <a:spcPts val="0"/>
              </a:spcAft>
              <a:buFont typeface="+mj-lt"/>
              <a:buAutoNum type="arabicPeriod" startAt="4"/>
            </a:pPr>
            <a:r>
              <a:rPr lang="de-DE" b="1" kern="0" dirty="0"/>
              <a:t>Die Bedeutung der „planetaren Belastungsgrenzen“ für das Umweltmanagement von Unternehmen</a:t>
            </a:r>
          </a:p>
          <a:p>
            <a:pPr marL="360612" lvl="3" indent="0" algn="just">
              <a:lnSpc>
                <a:spcPts val="2300"/>
              </a:lnSpc>
              <a:buNone/>
            </a:pPr>
            <a:r>
              <a:rPr lang="de-DE" kern="0" dirty="0"/>
              <a:t>Unter anderem im Hinblick auf das Klima, aber z.B. auch die Artenvielfalt oder die Verfügbarkeit von Süßwasser gelten die sog. Belastungsgrenzen der Erde als (nahezu) erreicht und tlw. schon als überschritten. In der Seminararbeit soll dargestellt werden, welche Belastungsgrenzen aus welchen Gründen besonders relevant sind und inwiefern dies eine Bedeutung für das unternehmerische Umweltmanagement hat.</a:t>
            </a:r>
          </a:p>
          <a:p>
            <a:pPr marL="342900" indent="-342900">
              <a:lnSpc>
                <a:spcPct val="100000"/>
              </a:lnSpc>
              <a:spcAft>
                <a:spcPts val="0"/>
              </a:spcAft>
              <a:buFont typeface="+mj-lt"/>
              <a:buAutoNum type="arabicPeriod" startAt="4"/>
            </a:pPr>
            <a:r>
              <a:rPr lang="de-DE" b="1" kern="0" dirty="0"/>
              <a:t>Die Wesentlichkeitsanalyse als Instrument zur Entscheidung über die Ausgestaltung des Nachhaltigkeitsmanagements in Unternehmen</a:t>
            </a:r>
          </a:p>
          <a:p>
            <a:pPr marL="360612" lvl="3" indent="0" algn="just">
              <a:lnSpc>
                <a:spcPts val="2300"/>
              </a:lnSpc>
              <a:buNone/>
            </a:pPr>
            <a:r>
              <a:rPr lang="de-DE" kern="0" dirty="0"/>
              <a:t>Das Spektrum ökologischer und sozialer Themen ist sehr breit und reicht von Klimawandel über Umweltverschmutzung bis zur Einhaltung von Menschenrechten in der Lieferkette. Mit Hilfe der Wesentlichkeitsanalyse können Unternehmen entscheiden, welche Themen für sie besonders relevant sind, so dass hier Schwerpunkte gesetzt werden können. In der Seminararbeit soll die Methodik vorgestellt, diskutiert und anhand von Beispielen verdeutlicht werden.</a:t>
            </a:r>
          </a:p>
          <a:p>
            <a:pPr marL="360612" lvl="3" indent="0" algn="just">
              <a:lnSpc>
                <a:spcPts val="2300"/>
              </a:lnSpc>
              <a:buNone/>
            </a:pPr>
            <a:endParaRPr lang="de-DE" kern="0" dirty="0"/>
          </a:p>
        </p:txBody>
      </p:sp>
    </p:spTree>
    <p:extLst>
      <p:ext uri="{BB962C8B-B14F-4D97-AF65-F5344CB8AC3E}">
        <p14:creationId xmlns:p14="http://schemas.microsoft.com/office/powerpoint/2010/main" val="434463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Themen und mögliche Fragestellungen</a:t>
            </a:r>
          </a:p>
        </p:txBody>
      </p:sp>
      <p:sp>
        <p:nvSpPr>
          <p:cNvPr id="6" name="Inhaltsplatzhalter 2">
            <a:extLst>
              <a:ext uri="{FF2B5EF4-FFF2-40B4-BE49-F238E27FC236}">
                <a16:creationId xmlns:a16="http://schemas.microsoft.com/office/drawing/2014/main" id="{87D26D80-5C07-49F1-9547-4302CD162B6F}"/>
              </a:ext>
            </a:extLst>
          </p:cNvPr>
          <p:cNvSpPr txBox="1">
            <a:spLocks/>
          </p:cNvSpPr>
          <p:nvPr/>
        </p:nvSpPr>
        <p:spPr bwMode="auto">
          <a:xfrm>
            <a:off x="251520" y="1268760"/>
            <a:ext cx="8712968" cy="4680520"/>
          </a:xfrm>
          <a:prstGeom prst="rect">
            <a:avLst/>
          </a:prstGeom>
          <a:solidFill>
            <a:schemeClr val="bg1"/>
          </a:solidFill>
          <a:ln w="9525">
            <a:noFill/>
            <a:miter lim="800000"/>
            <a:headEnd/>
            <a:tailEnd/>
          </a:ln>
          <a:effectLst/>
        </p:spPr>
        <p:txBody>
          <a:bodyPr vert="horz" wrap="square" lIns="0" tIns="45720" rIns="0" bIns="45720" numCol="1" anchor="t" anchorCtr="0" compatLnSpc="1">
            <a:prstTxWarp prst="textNoShape">
              <a:avLst/>
            </a:prstTxWarp>
          </a:bodyPr>
          <a:lstStyle>
            <a:lvl1pPr marL="0" indent="0" algn="l" rtl="0" eaLnBrk="1" fontAlgn="base" hangingPunct="1">
              <a:lnSpc>
                <a:spcPct val="130000"/>
              </a:lnSpc>
              <a:spcBef>
                <a:spcPts val="0"/>
              </a:spcBef>
              <a:spcAft>
                <a:spcPts val="900"/>
              </a:spcAft>
              <a:buFont typeface="Wingdings" pitchFamily="2" charset="2"/>
              <a:buNone/>
              <a:defRPr sz="1600">
                <a:solidFill>
                  <a:schemeClr val="tx1"/>
                </a:solidFill>
                <a:latin typeface="+mn-lt"/>
                <a:ea typeface="+mn-ea"/>
                <a:cs typeface="Tahoma" pitchFamily="34" charset="0"/>
              </a:defRPr>
            </a:lvl1pPr>
            <a:lvl2pPr marL="179388" indent="-180000" algn="l" rtl="0" eaLnBrk="1" fontAlgn="base" hangingPunct="1">
              <a:lnSpc>
                <a:spcPct val="130000"/>
              </a:lnSpc>
              <a:spcBef>
                <a:spcPts val="0"/>
              </a:spcBef>
              <a:spcAft>
                <a:spcPts val="900"/>
              </a:spcAft>
              <a:buFont typeface="Wingdings" pitchFamily="2" charset="2"/>
              <a:buChar char="§"/>
              <a:defRPr sz="1600">
                <a:solidFill>
                  <a:schemeClr val="tx1"/>
                </a:solidFill>
                <a:latin typeface="+mn-lt"/>
                <a:cs typeface="Tahoma" pitchFamily="34" charset="0"/>
              </a:defRPr>
            </a:lvl2pPr>
            <a:lvl3pPr marL="360000" indent="-180000" algn="l" rtl="0" eaLnBrk="1" fontAlgn="base" hangingPunct="1">
              <a:lnSpc>
                <a:spcPct val="130000"/>
              </a:lnSpc>
              <a:spcBef>
                <a:spcPts val="0"/>
              </a:spcBef>
              <a:spcAft>
                <a:spcPts val="900"/>
              </a:spcAft>
              <a:buFont typeface="Wingdings" pitchFamily="2" charset="2"/>
              <a:buChar char="§"/>
              <a:defRPr sz="1600">
                <a:solidFill>
                  <a:schemeClr val="tx1"/>
                </a:solidFill>
                <a:latin typeface="+mn-lt"/>
                <a:cs typeface="Tahoma" pitchFamily="34" charset="0"/>
              </a:defRPr>
            </a:lvl3pPr>
            <a:lvl4pPr marL="540000" indent="-180000" algn="l" rtl="0" eaLnBrk="1" fontAlgn="base" hangingPunct="1">
              <a:lnSpc>
                <a:spcPct val="130000"/>
              </a:lnSpc>
              <a:spcBef>
                <a:spcPts val="0"/>
              </a:spcBef>
              <a:spcAft>
                <a:spcPts val="900"/>
              </a:spcAft>
              <a:buFont typeface="Wingdings" pitchFamily="2" charset="2"/>
              <a:buChar char="§"/>
              <a:defRPr sz="1600">
                <a:solidFill>
                  <a:schemeClr val="tx1"/>
                </a:solidFill>
                <a:latin typeface="+mn-lt"/>
                <a:cs typeface="Tahoma" pitchFamily="34" charset="0"/>
              </a:defRPr>
            </a:lvl4pPr>
            <a:lvl5pPr marL="720000" indent="-180000" algn="l" rtl="0" eaLnBrk="1" fontAlgn="base" hangingPunct="1">
              <a:lnSpc>
                <a:spcPct val="130000"/>
              </a:lnSpc>
              <a:spcBef>
                <a:spcPts val="0"/>
              </a:spcBef>
              <a:spcAft>
                <a:spcPts val="900"/>
              </a:spcAft>
              <a:buFont typeface="Wingdings" pitchFamily="2" charset="2"/>
              <a:buChar char="§"/>
              <a:defRPr sz="1600">
                <a:solidFill>
                  <a:schemeClr val="tx1"/>
                </a:solidFill>
                <a:latin typeface="+mn-lt"/>
                <a:cs typeface="Tahoma" pitchFamily="34" charset="0"/>
              </a:defRPr>
            </a:lvl5pPr>
            <a:lvl6pPr marL="900000" indent="-180000" algn="l" rtl="0" eaLnBrk="1" fontAlgn="base" hangingPunct="1">
              <a:lnSpc>
                <a:spcPct val="130000"/>
              </a:lnSpc>
              <a:spcBef>
                <a:spcPts val="0"/>
              </a:spcBef>
              <a:spcAft>
                <a:spcPts val="900"/>
              </a:spcAft>
              <a:buFont typeface="Wingdings" pitchFamily="2" charset="2"/>
              <a:buChar char="§"/>
              <a:defRPr sz="1600">
                <a:solidFill>
                  <a:schemeClr val="tx1"/>
                </a:solidFill>
                <a:latin typeface="+mn-lt"/>
              </a:defRPr>
            </a:lvl6pPr>
            <a:lvl7pPr marL="1080000" indent="-180000" algn="l" rtl="0" eaLnBrk="1" fontAlgn="base" hangingPunct="1">
              <a:lnSpc>
                <a:spcPct val="130000"/>
              </a:lnSpc>
              <a:spcBef>
                <a:spcPts val="0"/>
              </a:spcBef>
              <a:spcAft>
                <a:spcPts val="900"/>
              </a:spcAft>
              <a:buFont typeface="Wingdings" pitchFamily="2" charset="2"/>
              <a:buChar char="§"/>
              <a:defRPr sz="1600">
                <a:solidFill>
                  <a:schemeClr val="tx1"/>
                </a:solidFill>
                <a:latin typeface="+mn-lt"/>
              </a:defRPr>
            </a:lvl7pPr>
            <a:lvl8pPr marL="1260000" indent="-180000" algn="l" rtl="0" eaLnBrk="1" fontAlgn="base" hangingPunct="1">
              <a:lnSpc>
                <a:spcPct val="130000"/>
              </a:lnSpc>
              <a:spcBef>
                <a:spcPts val="0"/>
              </a:spcBef>
              <a:spcAft>
                <a:spcPts val="900"/>
              </a:spcAft>
              <a:buFont typeface="Wingdings" pitchFamily="2" charset="2"/>
              <a:buChar char="§"/>
              <a:defRPr sz="1600">
                <a:solidFill>
                  <a:schemeClr val="tx1"/>
                </a:solidFill>
                <a:latin typeface="+mn-lt"/>
              </a:defRPr>
            </a:lvl8pPr>
            <a:lvl9pPr marL="1440000" indent="-180000" algn="l" rtl="0" eaLnBrk="1" fontAlgn="base" hangingPunct="1">
              <a:lnSpc>
                <a:spcPct val="130000"/>
              </a:lnSpc>
              <a:spcBef>
                <a:spcPts val="0"/>
              </a:spcBef>
              <a:spcAft>
                <a:spcPts val="900"/>
              </a:spcAft>
              <a:buFont typeface="Wingdings" pitchFamily="2" charset="2"/>
              <a:buChar char="§"/>
              <a:defRPr sz="1600" baseline="0">
                <a:solidFill>
                  <a:schemeClr val="tx1"/>
                </a:solidFill>
                <a:latin typeface="+mn-lt"/>
              </a:defRPr>
            </a:lvl9pPr>
          </a:lstStyle>
          <a:p>
            <a:pPr marL="342900" indent="-342900">
              <a:lnSpc>
                <a:spcPct val="100000"/>
              </a:lnSpc>
              <a:spcAft>
                <a:spcPts val="0"/>
              </a:spcAft>
              <a:buFont typeface="+mj-lt"/>
              <a:buAutoNum type="arabicPeriod" startAt="6"/>
            </a:pPr>
            <a:r>
              <a:rPr lang="de-DE" b="1" kern="0" dirty="0"/>
              <a:t>Die Ökobilanz als Instrument des Umweltmanagements von Unternehmen</a:t>
            </a:r>
          </a:p>
          <a:p>
            <a:pPr marL="360612" lvl="3" indent="0" algn="just">
              <a:lnSpc>
                <a:spcPts val="2300"/>
              </a:lnSpc>
              <a:buNone/>
            </a:pPr>
            <a:r>
              <a:rPr lang="de-DE" kern="0" dirty="0"/>
              <a:t>Mit einer Ökobilanz werden sämtliche ökologischen Input- und </a:t>
            </a:r>
            <a:r>
              <a:rPr lang="de-DE" kern="0" dirty="0" err="1"/>
              <a:t>Outputströme</a:t>
            </a:r>
            <a:r>
              <a:rPr lang="de-DE" kern="0" dirty="0"/>
              <a:t> eines Produktes erfasst und bewertet. In der Seminararbeit sollen Ziele und Methodik des Instruments dargestellt und Chancen sowie Herausforderungen diskutiert werden.</a:t>
            </a:r>
          </a:p>
          <a:p>
            <a:pPr marL="342900" indent="-342900">
              <a:lnSpc>
                <a:spcPct val="100000"/>
              </a:lnSpc>
              <a:spcAft>
                <a:spcPts val="0"/>
              </a:spcAft>
              <a:buFont typeface="+mj-lt"/>
              <a:buAutoNum type="arabicPeriod" startAt="6"/>
            </a:pPr>
            <a:r>
              <a:rPr lang="de-DE" b="1" kern="0" dirty="0"/>
              <a:t>Umweltmanagementsysteme gemäß ISO 14001</a:t>
            </a:r>
          </a:p>
          <a:p>
            <a:pPr marL="360612" lvl="3" indent="0" algn="just">
              <a:lnSpc>
                <a:spcPts val="2300"/>
              </a:lnSpc>
              <a:buNone/>
            </a:pPr>
            <a:r>
              <a:rPr lang="de-DE" kern="0" dirty="0"/>
              <a:t>Um zu gewährleisten, dass Umweltziele nicht nur sporadisch verfolgt werden, implementieren viele Unternehmen Umweltmanagementsysteme. Der Standards ISO 14001 stellt hierfür einen Leitfaden und eine Zertifizierungsgrundlage dar. In der Seminararbeit sollen die Anforderungen des Standards dargestellt und Chancen sowie Herausforderungen diskutiert werden.</a:t>
            </a:r>
          </a:p>
          <a:p>
            <a:pPr marL="342900" indent="-342900">
              <a:lnSpc>
                <a:spcPct val="100000"/>
              </a:lnSpc>
              <a:spcAft>
                <a:spcPts val="0"/>
              </a:spcAft>
              <a:buFont typeface="+mj-lt"/>
              <a:buAutoNum type="arabicPeriod" startAt="6"/>
            </a:pPr>
            <a:r>
              <a:rPr lang="de-DE" b="1" kern="0" dirty="0"/>
              <a:t>Nachhaltigkeits-Ratings am Beispiel von Ecovadis</a:t>
            </a:r>
          </a:p>
          <a:p>
            <a:pPr marL="360612" lvl="3" indent="0" algn="just">
              <a:lnSpc>
                <a:spcPts val="2300"/>
              </a:lnSpc>
              <a:buNone/>
            </a:pPr>
            <a:r>
              <a:rPr lang="de-DE" kern="0" dirty="0"/>
              <a:t>Nachhaltigkeits-Ratings haben das Ziel, Unternehmen im Hinblick auf ökologische und soziale Aspekte zu bewerten und z.B. in „Bronze“, „Silber“, oder „Gold“ einzustufen. Dies ermöglicht es z.B. Kundenunternehmen, entsprechende Zulieferer auszuwählen, oder Investoren, in nachhaltigkeitsorientierte Unternehmen zu investieren. Am Beispiel des Ratings von Ecovadis soll erläutert und diskutiert werden, welche Chancen und </a:t>
            </a:r>
            <a:r>
              <a:rPr lang="de-DE" kern="0" dirty="0" err="1"/>
              <a:t>Herausfor-derungen</a:t>
            </a:r>
            <a:r>
              <a:rPr lang="de-DE" kern="0" dirty="0"/>
              <a:t> hiermit verbunden sind.</a:t>
            </a:r>
          </a:p>
        </p:txBody>
      </p:sp>
    </p:spTree>
    <p:extLst>
      <p:ext uri="{BB962C8B-B14F-4D97-AF65-F5344CB8AC3E}">
        <p14:creationId xmlns:p14="http://schemas.microsoft.com/office/powerpoint/2010/main" val="2307994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Ablauf des Seminars</a:t>
            </a:r>
            <a:endParaRPr lang="en-US" dirty="0"/>
          </a:p>
        </p:txBody>
      </p:sp>
      <p:graphicFrame>
        <p:nvGraphicFramePr>
          <p:cNvPr id="5" name="Inhaltsplatzhalter 3">
            <a:extLst>
              <a:ext uri="{FF2B5EF4-FFF2-40B4-BE49-F238E27FC236}">
                <a16:creationId xmlns:a16="http://schemas.microsoft.com/office/drawing/2014/main" id="{99B3FB37-56A4-EE0E-841A-773484AAD39A}"/>
              </a:ext>
            </a:extLst>
          </p:cNvPr>
          <p:cNvGraphicFramePr>
            <a:graphicFrameLocks noGrp="1"/>
          </p:cNvGraphicFramePr>
          <p:nvPr>
            <p:ph idx="1"/>
            <p:extLst>
              <p:ext uri="{D42A27DB-BD31-4B8C-83A1-F6EECF244321}">
                <p14:modId xmlns:p14="http://schemas.microsoft.com/office/powerpoint/2010/main" val="2850512862"/>
              </p:ext>
            </p:extLst>
          </p:nvPr>
        </p:nvGraphicFramePr>
        <p:xfrm>
          <a:off x="360360" y="1503980"/>
          <a:ext cx="8424000" cy="4646110"/>
        </p:xfrm>
        <a:graphic>
          <a:graphicData uri="http://schemas.openxmlformats.org/drawingml/2006/table">
            <a:tbl>
              <a:tblPr>
                <a:tableStyleId>{2D5ABB26-0587-4C30-8999-92F81FD0307C}</a:tableStyleId>
              </a:tblPr>
              <a:tblGrid>
                <a:gridCol w="1835376">
                  <a:extLst>
                    <a:ext uri="{9D8B030D-6E8A-4147-A177-3AD203B41FA5}">
                      <a16:colId xmlns:a16="http://schemas.microsoft.com/office/drawing/2014/main" val="20000"/>
                    </a:ext>
                  </a:extLst>
                </a:gridCol>
                <a:gridCol w="6588624">
                  <a:extLst>
                    <a:ext uri="{9D8B030D-6E8A-4147-A177-3AD203B41FA5}">
                      <a16:colId xmlns:a16="http://schemas.microsoft.com/office/drawing/2014/main" val="20001"/>
                    </a:ext>
                  </a:extLst>
                </a:gridCol>
              </a:tblGrid>
              <a:tr h="663730">
                <a:tc>
                  <a:txBody>
                    <a:bodyPr/>
                    <a:lstStyle/>
                    <a:p>
                      <a:pPr indent="0">
                        <a:lnSpc>
                          <a:spcPct val="100000"/>
                        </a:lnSpc>
                        <a:spcBef>
                          <a:spcPts val="0"/>
                        </a:spcBef>
                        <a:spcAft>
                          <a:spcPts val="0"/>
                        </a:spcAft>
                      </a:pPr>
                      <a:r>
                        <a:rPr lang="de-DE" sz="1400" b="0" dirty="0">
                          <a:solidFill>
                            <a:schemeClr val="bg1"/>
                          </a:solidFill>
                        </a:rPr>
                        <a:t>Deadline</a:t>
                      </a:r>
                      <a:br>
                        <a:rPr lang="de-DE" sz="1600" b="1" dirty="0">
                          <a:solidFill>
                            <a:schemeClr val="bg1"/>
                          </a:solidFill>
                        </a:rPr>
                      </a:br>
                      <a:r>
                        <a:rPr lang="de-DE" sz="1600" b="1" dirty="0">
                          <a:solidFill>
                            <a:schemeClr val="bg1"/>
                          </a:solidFill>
                        </a:rPr>
                        <a:t>02.04.2024</a:t>
                      </a:r>
                      <a:endParaRPr lang="en-US" sz="1600" b="1" dirty="0">
                        <a:solidFill>
                          <a:schemeClr val="bg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D85C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t>Abgabe der persönlichen Präferenzreihenfolge.</a:t>
                      </a:r>
                      <a:r>
                        <a:rPr lang="de-DE" sz="1600" baseline="0" dirty="0"/>
                        <a:t> </a:t>
                      </a:r>
                      <a:r>
                        <a:rPr lang="de-DE" sz="1600" b="0" dirty="0">
                          <a:solidFill>
                            <a:schemeClr val="tx1"/>
                          </a:solidFill>
                        </a:rPr>
                        <a:t>Sie</a:t>
                      </a:r>
                      <a:r>
                        <a:rPr lang="de-DE" sz="1600" b="0" baseline="0" dirty="0">
                          <a:solidFill>
                            <a:schemeClr val="tx1"/>
                          </a:solidFill>
                        </a:rPr>
                        <a:t> erhalten vorab per E-Mail eine Vorlage, in der Sie Ihre Reihenfolge eintragen können.</a:t>
                      </a:r>
                      <a:endParaRPr 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63730">
                <a:tc>
                  <a:txBody>
                    <a:bodyPr/>
                    <a:lstStyle/>
                    <a:p>
                      <a:pPr indent="0">
                        <a:lnSpc>
                          <a:spcPct val="100000"/>
                        </a:lnSpc>
                        <a:spcBef>
                          <a:spcPts val="0"/>
                        </a:spcBef>
                        <a:spcAft>
                          <a:spcPts val="0"/>
                        </a:spcAft>
                      </a:pPr>
                      <a:r>
                        <a:rPr lang="de-DE" sz="1600" b="1" dirty="0">
                          <a:solidFill>
                            <a:schemeClr val="bg1"/>
                          </a:solidFill>
                        </a:rPr>
                        <a:t>08.04.2024</a:t>
                      </a:r>
                      <a:endParaRPr lang="en-US" sz="1600" b="1" dirty="0">
                        <a:solidFill>
                          <a:schemeClr val="bg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D85C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t>Bekanntgabe der endgültigen Themen- und Betreuerzuordnung </a:t>
                      </a:r>
                      <a:endParaRPr 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63730">
                <a:tc>
                  <a:txBody>
                    <a:bodyPr/>
                    <a:lstStyle/>
                    <a:p>
                      <a:pPr indent="0">
                        <a:lnSpc>
                          <a:spcPct val="100000"/>
                        </a:lnSpc>
                        <a:spcBef>
                          <a:spcPts val="0"/>
                        </a:spcBef>
                        <a:spcAft>
                          <a:spcPts val="0"/>
                        </a:spcAft>
                      </a:pPr>
                      <a:r>
                        <a:rPr lang="de-DE" sz="1600" b="1" dirty="0">
                          <a:solidFill>
                            <a:schemeClr val="bg1"/>
                          </a:solidFill>
                        </a:rPr>
                        <a:t>18.04.2024</a:t>
                      </a:r>
                      <a:br>
                        <a:rPr lang="de-DE" sz="1600" b="1" dirty="0">
                          <a:solidFill>
                            <a:schemeClr val="bg1"/>
                          </a:solidFill>
                        </a:rPr>
                      </a:br>
                      <a:r>
                        <a:rPr lang="de-DE" sz="1600" b="0" dirty="0">
                          <a:solidFill>
                            <a:schemeClr val="bg1"/>
                          </a:solidFill>
                        </a:rPr>
                        <a:t>(13:00 Uhr)</a:t>
                      </a:r>
                      <a:endParaRPr lang="en-US" sz="1600" b="0" dirty="0">
                        <a:solidFill>
                          <a:schemeClr val="bg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D85C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t>Kick-Off  </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637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1" kern="1200" dirty="0">
                          <a:solidFill>
                            <a:schemeClr val="bg1"/>
                          </a:solidFill>
                          <a:latin typeface="+mn-lt"/>
                          <a:ea typeface="+mn-ea"/>
                          <a:cs typeface="+mn-cs"/>
                        </a:rPr>
                        <a:t>18.04.2024</a:t>
                      </a:r>
                      <a:br>
                        <a:rPr lang="de-DE" sz="1600" b="1" kern="1200" dirty="0">
                          <a:solidFill>
                            <a:schemeClr val="bg1"/>
                          </a:solidFill>
                          <a:latin typeface="+mn-lt"/>
                          <a:ea typeface="+mn-ea"/>
                          <a:cs typeface="+mn-cs"/>
                        </a:rPr>
                      </a:br>
                      <a:r>
                        <a:rPr lang="de-DE" sz="1600" b="0" kern="1200" dirty="0">
                          <a:solidFill>
                            <a:schemeClr val="bg1"/>
                          </a:solidFill>
                          <a:latin typeface="+mn-lt"/>
                          <a:ea typeface="+mn-ea"/>
                          <a:cs typeface="+mn-cs"/>
                        </a:rPr>
                        <a:t>(ab 13:30 Uhr)</a:t>
                      </a:r>
                      <a:endParaRPr lang="en-US" sz="1600" b="0"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D85C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t>Übung „Einführung in das wissenschaftliche Arbeiten“</a:t>
                      </a:r>
                    </a:p>
                    <a:p>
                      <a:pPr marL="0" marR="0" indent="0" algn="l" defTabSz="914400" rtl="0" eaLnBrk="1" fontAlgn="auto" latinLnBrk="0" hangingPunct="1">
                        <a:lnSpc>
                          <a:spcPct val="100000"/>
                        </a:lnSpc>
                        <a:spcBef>
                          <a:spcPts val="0"/>
                        </a:spcBef>
                        <a:spcAft>
                          <a:spcPts val="0"/>
                        </a:spcAft>
                        <a:buClrTx/>
                        <a:buSzTx/>
                        <a:buFontTx/>
                        <a:buNone/>
                        <a:tabLst/>
                        <a:defRPr/>
                      </a:pPr>
                      <a:r>
                        <a:rPr lang="de-DE" sz="1600" i="1" dirty="0"/>
                        <a:t>(Teilnahme freiwillig)</a:t>
                      </a:r>
                      <a:endParaRPr lang="en-US" sz="1600" b="0" i="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63730">
                <a:tc>
                  <a:txBody>
                    <a:bodyPr/>
                    <a:lstStyle/>
                    <a:p>
                      <a:pPr indent="0">
                        <a:lnSpc>
                          <a:spcPct val="100000"/>
                        </a:lnSpc>
                        <a:spcBef>
                          <a:spcPts val="0"/>
                        </a:spcBef>
                        <a:spcAft>
                          <a:spcPts val="0"/>
                        </a:spcAft>
                      </a:pPr>
                      <a:r>
                        <a:rPr lang="de-DE" sz="1400" b="0" dirty="0">
                          <a:solidFill>
                            <a:schemeClr val="bg1"/>
                          </a:solidFill>
                        </a:rPr>
                        <a:t>Deadline</a:t>
                      </a:r>
                      <a:br>
                        <a:rPr lang="de-DE" sz="1600" b="0" dirty="0">
                          <a:solidFill>
                            <a:schemeClr val="bg1"/>
                          </a:solidFill>
                        </a:rPr>
                      </a:br>
                      <a:r>
                        <a:rPr lang="de-DE" sz="1600" b="0" dirty="0">
                          <a:solidFill>
                            <a:schemeClr val="bg1"/>
                          </a:solidFill>
                        </a:rPr>
                        <a:t>01.07</a:t>
                      </a:r>
                      <a:r>
                        <a:rPr lang="de-DE" sz="1600" b="1" dirty="0">
                          <a:solidFill>
                            <a:schemeClr val="bg1"/>
                          </a:solidFill>
                        </a:rPr>
                        <a:t>.2024</a:t>
                      </a:r>
                      <a:endParaRPr lang="en-US" sz="1600" b="1" dirty="0">
                        <a:solidFill>
                          <a:schemeClr val="bg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D85C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t>Abgabe der schriftlichen Arbeit (per E-Mail)</a:t>
                      </a:r>
                      <a:endParaRPr 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63730">
                <a:tc>
                  <a:txBody>
                    <a:bodyPr/>
                    <a:lstStyle/>
                    <a:p>
                      <a:pPr indent="0">
                        <a:lnSpc>
                          <a:spcPct val="100000"/>
                        </a:lnSpc>
                        <a:spcBef>
                          <a:spcPts val="0"/>
                        </a:spcBef>
                        <a:spcAft>
                          <a:spcPts val="0"/>
                        </a:spcAft>
                      </a:pPr>
                      <a:r>
                        <a:rPr lang="de-DE" sz="1400" b="0" dirty="0">
                          <a:solidFill>
                            <a:schemeClr val="bg1"/>
                          </a:solidFill>
                        </a:rPr>
                        <a:t>Deadline</a:t>
                      </a:r>
                      <a:endParaRPr lang="de-DE" sz="1400" b="1" dirty="0">
                        <a:solidFill>
                          <a:schemeClr val="bg1"/>
                        </a:solidFill>
                      </a:endParaRPr>
                    </a:p>
                    <a:p>
                      <a:pPr indent="0">
                        <a:lnSpc>
                          <a:spcPct val="100000"/>
                        </a:lnSpc>
                        <a:spcBef>
                          <a:spcPts val="0"/>
                        </a:spcBef>
                        <a:spcAft>
                          <a:spcPts val="0"/>
                        </a:spcAft>
                      </a:pPr>
                      <a:r>
                        <a:rPr lang="de-DE" sz="1600" b="1" dirty="0">
                          <a:solidFill>
                            <a:schemeClr val="bg1"/>
                          </a:solidFill>
                        </a:rPr>
                        <a:t>26.07.2024</a:t>
                      </a:r>
                      <a:endParaRPr lang="en-US" sz="1600" b="1" dirty="0">
                        <a:solidFill>
                          <a:schemeClr val="bg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D85C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t>Abgabe der Seminarpräsentation (per</a:t>
                      </a:r>
                      <a:r>
                        <a:rPr lang="de-DE" sz="1600" baseline="0" dirty="0"/>
                        <a:t> E-Mail)</a:t>
                      </a:r>
                      <a:endParaRPr 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63730">
                <a:tc>
                  <a:txBody>
                    <a:bodyPr/>
                    <a:lstStyle/>
                    <a:p>
                      <a:pPr indent="0">
                        <a:lnSpc>
                          <a:spcPct val="100000"/>
                        </a:lnSpc>
                        <a:spcBef>
                          <a:spcPts val="0"/>
                        </a:spcBef>
                        <a:spcAft>
                          <a:spcPts val="0"/>
                        </a:spcAft>
                      </a:pPr>
                      <a:r>
                        <a:rPr lang="de-DE" sz="1600" b="1" dirty="0">
                          <a:solidFill>
                            <a:schemeClr val="bg1"/>
                          </a:solidFill>
                        </a:rPr>
                        <a:t>29. – 31.07.2024</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400" b="0" dirty="0">
                        <a:solidFill>
                          <a:schemeClr val="bg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D85C3"/>
                    </a:solidFill>
                  </a:tcPr>
                </a:tc>
                <a:tc>
                  <a:txBody>
                    <a:bodyPr/>
                    <a:lstStyle/>
                    <a:p>
                      <a:pPr indent="0">
                        <a:lnSpc>
                          <a:spcPct val="100000"/>
                        </a:lnSpc>
                        <a:spcBef>
                          <a:spcPts val="0"/>
                        </a:spcBef>
                        <a:spcAft>
                          <a:spcPts val="0"/>
                        </a:spcAft>
                      </a:pPr>
                      <a:r>
                        <a:rPr lang="de-DE" sz="1600" dirty="0"/>
                        <a:t>Blockveranstaltung zum Seminar </a:t>
                      </a:r>
                      <a:br>
                        <a:rPr lang="de-DE" sz="1600" dirty="0"/>
                      </a:br>
                      <a:r>
                        <a:rPr lang="de-DE" sz="1600" i="1" dirty="0"/>
                        <a:t>(Teilnahme verpflichtend)</a:t>
                      </a:r>
                      <a:endParaRPr lang="en-US" sz="1600" b="0" i="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18933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Organisatorisches</a:t>
            </a:r>
            <a:endParaRPr lang="en-US" dirty="0"/>
          </a:p>
        </p:txBody>
      </p:sp>
      <p:sp>
        <p:nvSpPr>
          <p:cNvPr id="6" name="Inhaltsplatzhalter 2"/>
          <p:cNvSpPr>
            <a:spLocks noGrp="1"/>
          </p:cNvSpPr>
          <p:nvPr>
            <p:ph idx="1"/>
          </p:nvPr>
        </p:nvSpPr>
        <p:spPr>
          <a:xfrm>
            <a:off x="359999" y="1619999"/>
            <a:ext cx="8424000" cy="3332991"/>
          </a:xfrm>
        </p:spPr>
        <p:txBody>
          <a:bodyPr/>
          <a:lstStyle/>
          <a:p>
            <a:r>
              <a:rPr lang="de-DE" b="1" dirty="0"/>
              <a:t>Anforderungen</a:t>
            </a:r>
          </a:p>
          <a:p>
            <a:pPr marL="180000" indent="-180000">
              <a:lnSpc>
                <a:spcPct val="110000"/>
              </a:lnSpc>
              <a:buFont typeface="Wingdings" panose="05000000000000000000" pitchFamily="2" charset="2"/>
              <a:buChar char="§"/>
            </a:pPr>
            <a:r>
              <a:rPr lang="de-DE" dirty="0"/>
              <a:t>Schriftliche Ausarbeitung als </a:t>
            </a:r>
            <a:r>
              <a:rPr lang="de-DE" b="1" dirty="0"/>
              <a:t>Einzelleistung</a:t>
            </a:r>
            <a:r>
              <a:rPr lang="de-DE" dirty="0"/>
              <a:t> im Umfang von 15 bis 20 Seiten</a:t>
            </a:r>
          </a:p>
          <a:p>
            <a:pPr marL="180000">
              <a:lnSpc>
                <a:spcPct val="110000"/>
              </a:lnSpc>
            </a:pPr>
            <a:r>
              <a:rPr lang="de-DE" dirty="0"/>
              <a:t>Abgabe per Mail als PDF und Word-Datei an den jeweiligen Betreuer</a:t>
            </a:r>
          </a:p>
          <a:p>
            <a:pPr marL="180000" indent="-180000">
              <a:lnSpc>
                <a:spcPct val="110000"/>
              </a:lnSpc>
              <a:buFont typeface="Wingdings" panose="05000000000000000000" pitchFamily="2" charset="2"/>
              <a:buChar char="§"/>
            </a:pPr>
            <a:r>
              <a:rPr lang="de-DE" b="1" dirty="0"/>
              <a:t>Gruppenvortrag</a:t>
            </a:r>
            <a:r>
              <a:rPr lang="de-DE" dirty="0"/>
              <a:t> von ca. 30 bis 45 Minuten</a:t>
            </a:r>
            <a:endParaRPr lang="de-DE" b="1" dirty="0">
              <a:sym typeface="Wingdings" panose="05000000000000000000" pitchFamily="2" charset="2"/>
            </a:endParaRPr>
          </a:p>
          <a:p>
            <a:pPr marL="180000">
              <a:lnSpc>
                <a:spcPct val="110000"/>
              </a:lnSpc>
            </a:pPr>
            <a:r>
              <a:rPr lang="de-DE" dirty="0">
                <a:sym typeface="Wingdings" panose="05000000000000000000" pitchFamily="2" charset="2"/>
              </a:rPr>
              <a:t>Abgabe per Mail als PDF und PowerPoint-Datei an den jeweiligen Betreuer (Ihre Foliensätze werden vorab zum Blockseminar über den </a:t>
            </a:r>
            <a:r>
              <a:rPr lang="de-DE" dirty="0" err="1">
                <a:sym typeface="Wingdings" panose="05000000000000000000" pitchFamily="2" charset="2"/>
              </a:rPr>
              <a:t>Moodle</a:t>
            </a:r>
            <a:r>
              <a:rPr lang="de-DE" dirty="0">
                <a:sym typeface="Wingdings" panose="05000000000000000000" pitchFamily="2" charset="2"/>
              </a:rPr>
              <a:t>-Kurs an alle Teilnehmer*innen verteilt, separate Handouts sind nicht zu erstellen)</a:t>
            </a:r>
          </a:p>
          <a:p>
            <a:pPr marL="180000" indent="-180000">
              <a:lnSpc>
                <a:spcPct val="110000"/>
              </a:lnSpc>
              <a:spcAft>
                <a:spcPts val="0"/>
              </a:spcAft>
              <a:buFont typeface="Wingdings" panose="05000000000000000000" pitchFamily="2" charset="2"/>
              <a:buChar char="§"/>
            </a:pPr>
            <a:r>
              <a:rPr lang="de-DE" b="1" dirty="0"/>
              <a:t>Diskussionsrunde</a:t>
            </a:r>
            <a:r>
              <a:rPr lang="de-DE" dirty="0"/>
              <a:t> zur Seminararbeit</a:t>
            </a:r>
          </a:p>
          <a:p>
            <a:pPr>
              <a:lnSpc>
                <a:spcPct val="110000"/>
              </a:lnSpc>
              <a:spcBef>
                <a:spcPts val="1200"/>
              </a:spcBef>
              <a:spcAft>
                <a:spcPts val="0"/>
              </a:spcAft>
            </a:pPr>
            <a:r>
              <a:rPr lang="de-DE" b="1" dirty="0"/>
              <a:t>Wichtig: Deadlines beachten!</a:t>
            </a:r>
          </a:p>
          <a:p>
            <a:pPr marL="180000" indent="-180000">
              <a:lnSpc>
                <a:spcPct val="110000"/>
              </a:lnSpc>
              <a:spcAft>
                <a:spcPts val="0"/>
              </a:spcAft>
              <a:buFont typeface="Wingdings" panose="05000000000000000000" pitchFamily="2" charset="2"/>
              <a:buChar char="§"/>
            </a:pPr>
            <a:endParaRPr lang="de-DE" dirty="0"/>
          </a:p>
          <a:p>
            <a:pPr marL="180000" indent="-180000">
              <a:lnSpc>
                <a:spcPct val="110000"/>
              </a:lnSpc>
              <a:spcAft>
                <a:spcPts val="0"/>
              </a:spcAft>
              <a:buFont typeface="Wingdings" panose="05000000000000000000" pitchFamily="2" charset="2"/>
              <a:buChar char="§"/>
            </a:pPr>
            <a:endParaRPr lang="de-DE" dirty="0"/>
          </a:p>
          <a:p>
            <a:pPr>
              <a:lnSpc>
                <a:spcPct val="110000"/>
              </a:lnSpc>
              <a:spcAft>
                <a:spcPts val="0"/>
              </a:spcAft>
            </a:pPr>
            <a:endParaRPr lang="de-DE" dirty="0"/>
          </a:p>
          <a:p>
            <a:pPr>
              <a:lnSpc>
                <a:spcPct val="110000"/>
              </a:lnSpc>
              <a:spcAft>
                <a:spcPts val="0"/>
              </a:spcAft>
            </a:pPr>
            <a:endParaRPr lang="de-DE" dirty="0"/>
          </a:p>
        </p:txBody>
      </p:sp>
      <p:sp>
        <p:nvSpPr>
          <p:cNvPr id="3" name="Rechteck 2"/>
          <p:cNvSpPr/>
          <p:nvPr/>
        </p:nvSpPr>
        <p:spPr>
          <a:xfrm>
            <a:off x="251520" y="5013176"/>
            <a:ext cx="8640960" cy="1152128"/>
          </a:xfrm>
          <a:prstGeom prst="rect">
            <a:avLst/>
          </a:prstGeom>
          <a:solidFill>
            <a:srgbClr val="C9D6EB"/>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Ins="3096000" rtlCol="0" anchor="ctr"/>
          <a:lstStyle/>
          <a:p>
            <a:pPr>
              <a:tabLst>
                <a:tab pos="5468938" algn="l"/>
              </a:tabLst>
            </a:pPr>
            <a:r>
              <a:rPr lang="de-DE" sz="1600" dirty="0">
                <a:solidFill>
                  <a:schemeClr val="tx1"/>
                </a:solidFill>
              </a:rPr>
              <a:t>Bitte verwenden Sie für Ihre Seminararbeit und Präsentation die Formatvorlagen vom Fachgebiet, </a:t>
            </a:r>
            <a:br>
              <a:rPr lang="de-DE" sz="1600" dirty="0">
                <a:solidFill>
                  <a:schemeClr val="tx1"/>
                </a:solidFill>
              </a:rPr>
            </a:br>
            <a:r>
              <a:rPr lang="de-DE" sz="1600" dirty="0">
                <a:solidFill>
                  <a:schemeClr val="tx1"/>
                </a:solidFill>
              </a:rPr>
              <a:t>welche Sie nach dem Login mit Ihrer TU-ID auf unserer Homepage finden!</a:t>
            </a:r>
          </a:p>
        </p:txBody>
      </p:sp>
      <p:pic>
        <p:nvPicPr>
          <p:cNvPr id="5" name="Grafik 4"/>
          <p:cNvPicPr>
            <a:picLocks noChangeAspect="1"/>
          </p:cNvPicPr>
          <p:nvPr/>
        </p:nvPicPr>
        <p:blipFill>
          <a:blip r:embed="rId2"/>
          <a:stretch>
            <a:fillRect/>
          </a:stretch>
        </p:blipFill>
        <p:spPr>
          <a:xfrm>
            <a:off x="5666338" y="4354723"/>
            <a:ext cx="3117661" cy="1675743"/>
          </a:xfrm>
          <a:prstGeom prst="rect">
            <a:avLst/>
          </a:prstGeom>
        </p:spPr>
      </p:pic>
    </p:spTree>
    <p:extLst>
      <p:ext uri="{BB962C8B-B14F-4D97-AF65-F5344CB8AC3E}">
        <p14:creationId xmlns:p14="http://schemas.microsoft.com/office/powerpoint/2010/main" val="177390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Organisatorisches</a:t>
            </a:r>
            <a:endParaRPr lang="en-US" dirty="0"/>
          </a:p>
        </p:txBody>
      </p:sp>
      <p:sp>
        <p:nvSpPr>
          <p:cNvPr id="6" name="Inhaltsplatzhalter 2"/>
          <p:cNvSpPr>
            <a:spLocks noGrp="1"/>
          </p:cNvSpPr>
          <p:nvPr>
            <p:ph idx="1"/>
          </p:nvPr>
        </p:nvSpPr>
        <p:spPr>
          <a:xfrm>
            <a:off x="359999" y="1619999"/>
            <a:ext cx="8424000" cy="4572000"/>
          </a:xfrm>
        </p:spPr>
        <p:txBody>
          <a:bodyPr/>
          <a:lstStyle/>
          <a:p>
            <a:r>
              <a:rPr lang="de-DE" b="1" dirty="0"/>
              <a:t>Notenzusammensetzung</a:t>
            </a:r>
          </a:p>
          <a:p>
            <a:pPr marL="180000" indent="-180000">
              <a:lnSpc>
                <a:spcPct val="110000"/>
              </a:lnSpc>
              <a:buFont typeface="Wingdings" panose="05000000000000000000" pitchFamily="2" charset="2"/>
              <a:buChar char="§"/>
            </a:pPr>
            <a:r>
              <a:rPr lang="de-DE" dirty="0"/>
              <a:t>60 % schriftliche Ausarbeitung</a:t>
            </a:r>
          </a:p>
          <a:p>
            <a:pPr marL="180000" indent="-180000">
              <a:lnSpc>
                <a:spcPct val="110000"/>
              </a:lnSpc>
              <a:buFont typeface="Wingdings" panose="05000000000000000000" pitchFamily="2" charset="2"/>
              <a:buChar char="§"/>
            </a:pPr>
            <a:r>
              <a:rPr lang="de-DE" dirty="0"/>
              <a:t>20 % Vortrag</a:t>
            </a:r>
          </a:p>
          <a:p>
            <a:pPr marL="180000" indent="-180000">
              <a:lnSpc>
                <a:spcPct val="110000"/>
              </a:lnSpc>
              <a:spcAft>
                <a:spcPts val="0"/>
              </a:spcAft>
              <a:buFont typeface="Wingdings" panose="05000000000000000000" pitchFamily="2" charset="2"/>
              <a:buChar char="§"/>
            </a:pPr>
            <a:r>
              <a:rPr lang="de-DE" dirty="0"/>
              <a:t>20 % Diskussionsleistung</a:t>
            </a:r>
          </a:p>
          <a:p>
            <a:pPr>
              <a:lnSpc>
                <a:spcPct val="110000"/>
              </a:lnSpc>
              <a:spcAft>
                <a:spcPts val="0"/>
              </a:spcAft>
            </a:pPr>
            <a:endParaRPr lang="de-DE" dirty="0"/>
          </a:p>
          <a:p>
            <a:pPr>
              <a:lnSpc>
                <a:spcPct val="110000"/>
              </a:lnSpc>
            </a:pPr>
            <a:r>
              <a:rPr lang="de-DE" b="1" dirty="0"/>
              <a:t>Anzahl Seminarplätze</a:t>
            </a:r>
          </a:p>
          <a:p>
            <a:pPr marL="180000" indent="-180000">
              <a:lnSpc>
                <a:spcPct val="110000"/>
              </a:lnSpc>
              <a:spcAft>
                <a:spcPts val="0"/>
              </a:spcAft>
              <a:buFont typeface="Wingdings" panose="05000000000000000000" pitchFamily="2" charset="2"/>
              <a:buChar char="§"/>
            </a:pPr>
            <a:r>
              <a:rPr lang="de-DE" dirty="0"/>
              <a:t>16 Plätze für Bachelor-Studierende</a:t>
            </a:r>
          </a:p>
          <a:p>
            <a:endParaRPr lang="en-US" dirty="0"/>
          </a:p>
        </p:txBody>
      </p:sp>
    </p:spTree>
    <p:extLst>
      <p:ext uri="{BB962C8B-B14F-4D97-AF65-F5344CB8AC3E}">
        <p14:creationId xmlns:p14="http://schemas.microsoft.com/office/powerpoint/2010/main" val="910108099"/>
      </p:ext>
    </p:extLst>
  </p:cSld>
  <p:clrMapOvr>
    <a:masterClrMapping/>
  </p:clrMapOvr>
</p:sld>
</file>

<file path=ppt/theme/theme1.xml><?xml version="1.0" encoding="utf-8"?>
<a:theme xmlns:a="http://schemas.openxmlformats.org/drawingml/2006/main" name="Präsentationsvorlage_BWL9">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Präsentationsvorlage_BWL9</Template>
  <TotalTime>0</TotalTime>
  <Words>834</Words>
  <Application>Microsoft Office PowerPoint</Application>
  <PresentationFormat>Bildschirmpräsentation (4:3)</PresentationFormat>
  <Paragraphs>80</Paragraphs>
  <Slides>10</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10</vt:i4>
      </vt:variant>
    </vt:vector>
  </HeadingPairs>
  <TitlesOfParts>
    <vt:vector size="15" baseType="lpstr">
      <vt:lpstr>Arial</vt:lpstr>
      <vt:lpstr>Bitstream Charter</vt:lpstr>
      <vt:lpstr>Stafford</vt:lpstr>
      <vt:lpstr>Wingdings</vt:lpstr>
      <vt:lpstr>Präsentationsvorlage_BWL9</vt:lpstr>
      <vt:lpstr>Ökologisches und soziales Nachhaltigkeitsmanagement in Unternehmen</vt:lpstr>
      <vt:lpstr>Masterseminar am Fachgebiet RCW</vt:lpstr>
      <vt:lpstr>Aktuelle Praxisbeiträge zur Thematik</vt:lpstr>
      <vt:lpstr>Themen und mögliche Fragestellungen</vt:lpstr>
      <vt:lpstr>Themen und mögliche Fragestellungen</vt:lpstr>
      <vt:lpstr>Themen und mögliche Fragestellungen</vt:lpstr>
      <vt:lpstr>Ablauf des Seminars</vt:lpstr>
      <vt:lpstr>Organisatorisches</vt:lpstr>
      <vt:lpstr>Organisatorisches</vt:lpstr>
      <vt:lpstr>Ansprechpartner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Christian Schoof</dc:creator>
  <cp:lastModifiedBy>ss43loho</cp:lastModifiedBy>
  <cp:revision>267</cp:revision>
  <cp:lastPrinted>2024-02-07T15:54:32Z</cp:lastPrinted>
  <dcterms:created xsi:type="dcterms:W3CDTF">2009-12-23T09:42:49Z</dcterms:created>
  <dcterms:modified xsi:type="dcterms:W3CDTF">2024-02-08T14:11:30Z</dcterms:modified>
</cp:coreProperties>
</file>